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8" r:id="rId2"/>
  </p:sldMasterIdLst>
  <p:notesMasterIdLst>
    <p:notesMasterId r:id="rId46"/>
  </p:notesMasterIdLst>
  <p:sldIdLst>
    <p:sldId id="384" r:id="rId3"/>
    <p:sldId id="280" r:id="rId4"/>
    <p:sldId id="381" r:id="rId5"/>
    <p:sldId id="341" r:id="rId6"/>
    <p:sldId id="342" r:id="rId7"/>
    <p:sldId id="365" r:id="rId8"/>
    <p:sldId id="379" r:id="rId9"/>
    <p:sldId id="366" r:id="rId10"/>
    <p:sldId id="378" r:id="rId11"/>
    <p:sldId id="369" r:id="rId12"/>
    <p:sldId id="296" r:id="rId13"/>
    <p:sldId id="347" r:id="rId14"/>
    <p:sldId id="371" r:id="rId15"/>
    <p:sldId id="348" r:id="rId16"/>
    <p:sldId id="372" r:id="rId17"/>
    <p:sldId id="351" r:id="rId18"/>
    <p:sldId id="361" r:id="rId19"/>
    <p:sldId id="377" r:id="rId20"/>
    <p:sldId id="350" r:id="rId21"/>
    <p:sldId id="353" r:id="rId22"/>
    <p:sldId id="354" r:id="rId23"/>
    <p:sldId id="355" r:id="rId24"/>
    <p:sldId id="356" r:id="rId25"/>
    <p:sldId id="376" r:id="rId26"/>
    <p:sldId id="359" r:id="rId27"/>
    <p:sldId id="358" r:id="rId28"/>
    <p:sldId id="360" r:id="rId29"/>
    <p:sldId id="362" r:id="rId30"/>
    <p:sldId id="363" r:id="rId31"/>
    <p:sldId id="364" r:id="rId32"/>
    <p:sldId id="367" r:id="rId33"/>
    <p:sldId id="344" r:id="rId34"/>
    <p:sldId id="345" r:id="rId35"/>
    <p:sldId id="370" r:id="rId36"/>
    <p:sldId id="346" r:id="rId37"/>
    <p:sldId id="382" r:id="rId38"/>
    <p:sldId id="349" r:id="rId39"/>
    <p:sldId id="373" r:id="rId40"/>
    <p:sldId id="374" r:id="rId41"/>
    <p:sldId id="352" r:id="rId42"/>
    <p:sldId id="383" r:id="rId43"/>
    <p:sldId id="357" r:id="rId44"/>
    <p:sldId id="375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6E2"/>
    <a:srgbClr val="E2FEE5"/>
    <a:srgbClr val="00FE1E"/>
    <a:srgbClr val="2543A3"/>
    <a:srgbClr val="1313A1"/>
    <a:srgbClr val="A0005F"/>
    <a:srgbClr val="0026A0"/>
    <a:srgbClr val="00A013"/>
    <a:srgbClr val="A03900"/>
    <a:srgbClr val="FE5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0" autoAdjust="0"/>
    <p:restoredTop sz="86442" autoAdjust="0"/>
  </p:normalViewPr>
  <p:slideViewPr>
    <p:cSldViewPr snapToGrid="0">
      <p:cViewPr varScale="1">
        <p:scale>
          <a:sx n="70" d="100"/>
          <a:sy n="70" d="100"/>
        </p:scale>
        <p:origin x="79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2" d="100"/>
          <a:sy n="72" d="100"/>
        </p:scale>
        <p:origin x="1872" y="7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2D9F8E-0347-4765-834D-06F266C1A7CE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15B9E3-39F4-4068-93D0-921AC98072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937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title explain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5B9E3-39F4-4068-93D0-921AC980726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01147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delete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5B9E3-39F4-4068-93D0-921AC9807268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498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focus on excited state potential surface &amp; properties</a:t>
            </a:r>
          </a:p>
          <a:p>
            <a:r>
              <a:rPr lang="en-US" altLang="zh-CN" dirty="0"/>
              <a:t>remove t2g right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5B9E3-39F4-4068-93D0-921AC980726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503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LPE enhances EPC. </a:t>
            </a:r>
          </a:p>
          <a:p>
            <a:r>
              <a:rPr lang="en-US" altLang="zh-CN" dirty="0"/>
              <a:t>Give Examples.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5B9E3-39F4-4068-93D0-921AC980726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556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LPE changes excited state properties.</a:t>
            </a:r>
          </a:p>
          <a:p>
            <a:r>
              <a:rPr lang="en-US" altLang="zh-CN" dirty="0"/>
              <a:t>- vanish of LPE in excited state;</a:t>
            </a:r>
          </a:p>
          <a:p>
            <a:r>
              <a:rPr lang="en-US" altLang="zh-CN" dirty="0"/>
              <a:t>- Hot carriers relaxation(?)</a:t>
            </a:r>
          </a:p>
          <a:p>
            <a:r>
              <a:rPr lang="en-US" altLang="zh-CN" dirty="0"/>
              <a:t>- Coherent phonons (but no articles in this topic!)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5B9E3-39F4-4068-93D0-921AC980726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33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Researches on EPC tuning </a:t>
            </a:r>
            <a:r>
              <a:rPr lang="en-US" altLang="zh-CN" dirty="0" err="1"/>
              <a:t>Photophysics</a:t>
            </a:r>
            <a:r>
              <a:rPr lang="en-US" altLang="zh-CN" dirty="0"/>
              <a:t>, examples;</a:t>
            </a:r>
          </a:p>
          <a:p>
            <a:r>
              <a:rPr lang="en-US" altLang="zh-CN" dirty="0"/>
              <a:t>Change figure to F-C curves</a:t>
            </a:r>
          </a:p>
          <a:p>
            <a:endParaRPr lang="en-US" altLang="zh-CN" dirty="0"/>
          </a:p>
          <a:p>
            <a:r>
              <a:rPr lang="en-US" altLang="zh-CN" dirty="0"/>
              <a:t>What is EPC;</a:t>
            </a:r>
          </a:p>
          <a:p>
            <a:r>
              <a:rPr lang="en-US" altLang="zh-CN" dirty="0"/>
              <a:t>What </a:t>
            </a:r>
            <a:r>
              <a:rPr lang="en-US" altLang="zh-CN" dirty="0" err="1"/>
              <a:t>photophysics</a:t>
            </a:r>
            <a:r>
              <a:rPr lang="en-US" altLang="zh-CN" dirty="0"/>
              <a:t> does it influence (Examples)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5B9E3-39F4-4068-93D0-921AC980726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962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remove ELF</a:t>
            </a:r>
          </a:p>
          <a:p>
            <a:r>
              <a:rPr lang="en-US" altLang="zh-CN" dirty="0"/>
              <a:t>add stretch mode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5B9E3-39F4-4068-93D0-921AC980726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049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Remove irrelevant figs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5B9E3-39F4-4068-93D0-921AC980726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290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5B9E3-39F4-4068-93D0-921AC980726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4568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 part 2 or:</a:t>
            </a:r>
          </a:p>
          <a:p>
            <a:r>
              <a:rPr lang="en-US" altLang="zh-CN" dirty="0"/>
              <a:t>add device importance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5B9E3-39F4-4068-93D0-921AC9807268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068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E4FEAA0-735B-4618-201A-AA6AA2A039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9882" y="3262238"/>
            <a:ext cx="11842229" cy="1668733"/>
          </a:xfrm>
          <a:prstGeom prst="rect">
            <a:avLst/>
          </a:prstGeom>
        </p:spPr>
        <p:txBody>
          <a:bodyPr anchor="b"/>
          <a:lstStyle>
            <a:lvl1pPr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 Black" panose="020B0A04020102020204" pitchFamily="34" charset="0"/>
              </a:defRPr>
            </a:lvl2pPr>
            <a:lvl3pPr>
              <a:defRPr>
                <a:latin typeface="Arial Black" panose="020B0A04020102020204" pitchFamily="34" charset="0"/>
              </a:defRPr>
            </a:lvl3pPr>
            <a:lvl4pPr>
              <a:defRPr>
                <a:latin typeface="Arial Black" panose="020B0A04020102020204" pitchFamily="34" charset="0"/>
              </a:defRPr>
            </a:lvl4pPr>
            <a:lvl5pPr>
              <a:defRPr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 altLang="zh-CN" dirty="0"/>
              <a:t>Example Title: Arial 36pt bold, Insert Your Extremely Long English or Chinese Title Right Here</a:t>
            </a:r>
            <a:endParaRPr lang="zh-CN" alt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52EE0FB-2CA7-1CAF-AE77-3521E8552E47}"/>
              </a:ext>
            </a:extLst>
          </p:cNvPr>
          <p:cNvCxnSpPr>
            <a:cxnSpLocks/>
          </p:cNvCxnSpPr>
          <p:nvPr userDrawn="1"/>
        </p:nvCxnSpPr>
        <p:spPr>
          <a:xfrm>
            <a:off x="455427" y="4967211"/>
            <a:ext cx="11281146" cy="0"/>
          </a:xfrm>
          <a:prstGeom prst="line">
            <a:avLst/>
          </a:prstGeom>
          <a:ln w="31750">
            <a:solidFill>
              <a:srgbClr val="2543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E7914CAA-F6EB-6D72-09A0-622451D0F2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882" y="5003453"/>
            <a:ext cx="11842598" cy="81545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altLang="zh-CN" dirty="0"/>
              <a:t>Example subtitle: Arial 24pt, insert your unbelievably endless subtitle exactly here in this text box please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DE62CBE-5E30-DD78-DD99-A01AE21ECD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96" y="5921999"/>
            <a:ext cx="2128446" cy="59783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23142F5-8847-9FB4-AAB3-D84933918A76}"/>
              </a:ext>
            </a:extLst>
          </p:cNvPr>
          <p:cNvSpPr/>
          <p:nvPr userDrawn="1"/>
        </p:nvSpPr>
        <p:spPr>
          <a:xfrm>
            <a:off x="6693108" y="-1"/>
            <a:ext cx="5329002" cy="3366655"/>
          </a:xfrm>
          <a:prstGeom prst="rect">
            <a:avLst/>
          </a:prstGeom>
          <a:solidFill>
            <a:srgbClr val="254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9FBFEE3D-A585-6946-1030-64E897FB6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45007" y="454441"/>
            <a:ext cx="5181809" cy="2771556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Ceress Goo, College of Chemistry and Molecular Engineering, Peking University, 2023.06.30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3123EAF-3BA5-D532-CB95-3C037C3F59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75743" y="5922000"/>
            <a:ext cx="1455033" cy="59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040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C5A378-063C-BBEA-F0FC-4827192407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423" y="460118"/>
            <a:ext cx="11957154" cy="461495"/>
          </a:xfrm>
          <a:prstGeom prst="rect">
            <a:avLst/>
          </a:prstGeom>
        </p:spPr>
        <p:txBody>
          <a:bodyPr/>
          <a:lstStyle>
            <a:lvl1pPr defTabSz="719138">
              <a:defRPr b="1">
                <a:solidFill>
                  <a:srgbClr val="1313A1"/>
                </a:solidFill>
              </a:defRPr>
            </a:lvl1pPr>
          </a:lstStyle>
          <a:p>
            <a:r>
              <a:rPr lang="en-US" altLang="zh-CN" dirty="0"/>
              <a:t>Title: Arial, 24pt, bold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D35146F-E2CD-BC84-E67A-BC7346DBF03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17423" y="1001486"/>
            <a:ext cx="11957154" cy="5508172"/>
          </a:xfrm>
          <a:prstGeom prst="rect">
            <a:avLst/>
          </a:prstGeom>
        </p:spPr>
        <p:txBody>
          <a:bodyPr/>
          <a:lstStyle>
            <a:lvl1pPr defTabSz="625475">
              <a:lnSpc>
                <a:spcPct val="110000"/>
              </a:lnSpc>
              <a:defRPr/>
            </a:lvl1pPr>
          </a:lstStyle>
          <a:p>
            <a:pPr lvl="0"/>
            <a:r>
              <a:rPr lang="en-US" altLang="zh-CN" dirty="0"/>
              <a:t>Contents: TNR, 20pt</a:t>
            </a:r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A5745437-8EDD-8299-621E-609616E06B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583136"/>
            <a:ext cx="12192000" cy="274864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</a:lstStyle>
          <a:p>
            <a:pPr lvl="0"/>
            <a:r>
              <a:rPr lang="en-US" altLang="zh-CN" dirty="0"/>
              <a:t>Bibliography: TNR, 14pt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A3DDADF-0D77-835A-2A63-A6F4E9F0E70B}"/>
              </a:ext>
            </a:extLst>
          </p:cNvPr>
          <p:cNvSpPr/>
          <p:nvPr userDrawn="1"/>
        </p:nvSpPr>
        <p:spPr>
          <a:xfrm>
            <a:off x="8447999" y="-1"/>
            <a:ext cx="3744000" cy="3556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+mj-lt"/>
              </a:rPr>
              <a:t>Future Plan</a:t>
            </a:r>
            <a:endParaRPr lang="zh-CN" altLang="en-US" sz="1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69451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C5A378-063C-BBEA-F0FC-4827192407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423" y="460118"/>
            <a:ext cx="11957154" cy="461495"/>
          </a:xfrm>
          <a:prstGeom prst="rect">
            <a:avLst/>
          </a:prstGeom>
        </p:spPr>
        <p:txBody>
          <a:bodyPr/>
          <a:lstStyle>
            <a:lvl1pPr defTabSz="719138">
              <a:defRPr b="1">
                <a:solidFill>
                  <a:srgbClr val="1313A1"/>
                </a:solidFill>
              </a:defRPr>
            </a:lvl1pPr>
          </a:lstStyle>
          <a:p>
            <a:r>
              <a:rPr lang="en-US" altLang="zh-CN" dirty="0"/>
              <a:t>Title: Arial, 24pt, bold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D35146F-E2CD-BC84-E67A-BC7346DBF03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17423" y="1001486"/>
            <a:ext cx="11957154" cy="5508172"/>
          </a:xfrm>
          <a:prstGeom prst="rect">
            <a:avLst/>
          </a:prstGeom>
        </p:spPr>
        <p:txBody>
          <a:bodyPr/>
          <a:lstStyle>
            <a:lvl1pPr defTabSz="625475">
              <a:lnSpc>
                <a:spcPct val="110000"/>
              </a:lnSpc>
              <a:defRPr/>
            </a:lvl1pPr>
          </a:lstStyle>
          <a:p>
            <a:pPr lvl="0"/>
            <a:r>
              <a:rPr lang="en-US" altLang="zh-CN" dirty="0"/>
              <a:t>Contents: TNR, 20pt</a:t>
            </a:r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A5745437-8EDD-8299-621E-609616E06B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583136"/>
            <a:ext cx="12192000" cy="274864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</a:lstStyle>
          <a:p>
            <a:pPr lvl="0"/>
            <a:r>
              <a:rPr lang="en-US" altLang="zh-CN" dirty="0"/>
              <a:t>Bibliography: TNR, 14pt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25E2B0D-323E-A700-15F9-F6DF22B4EF75}"/>
              </a:ext>
            </a:extLst>
          </p:cNvPr>
          <p:cNvSpPr/>
          <p:nvPr userDrawn="1"/>
        </p:nvSpPr>
        <p:spPr>
          <a:xfrm>
            <a:off x="8447999" y="-1"/>
            <a:ext cx="3744000" cy="3556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+mj-lt"/>
              </a:rPr>
              <a:t>Future Plan</a:t>
            </a:r>
            <a:endParaRPr lang="zh-CN" altLang="en-US" sz="1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9746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C5A378-063C-BBEA-F0FC-4827192407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423" y="460118"/>
            <a:ext cx="11957154" cy="461495"/>
          </a:xfrm>
          <a:prstGeom prst="rect">
            <a:avLst/>
          </a:prstGeom>
        </p:spPr>
        <p:txBody>
          <a:bodyPr/>
          <a:lstStyle>
            <a:lvl1pPr defTabSz="719138">
              <a:defRPr b="1">
                <a:solidFill>
                  <a:srgbClr val="1313A1"/>
                </a:solidFill>
              </a:defRPr>
            </a:lvl1pPr>
          </a:lstStyle>
          <a:p>
            <a:r>
              <a:rPr lang="en-US" altLang="zh-CN" dirty="0"/>
              <a:t>Title: Arial, 24pt, bold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D35146F-E2CD-BC84-E67A-BC7346DBF03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17423" y="1001486"/>
            <a:ext cx="11957154" cy="5508172"/>
          </a:xfrm>
          <a:prstGeom prst="rect">
            <a:avLst/>
          </a:prstGeom>
        </p:spPr>
        <p:txBody>
          <a:bodyPr/>
          <a:lstStyle>
            <a:lvl1pPr defTabSz="625475">
              <a:lnSpc>
                <a:spcPct val="110000"/>
              </a:lnSpc>
              <a:defRPr/>
            </a:lvl1pPr>
          </a:lstStyle>
          <a:p>
            <a:pPr lvl="0"/>
            <a:r>
              <a:rPr lang="en-US" altLang="zh-CN" dirty="0"/>
              <a:t>Contents: TNR, 20pt</a:t>
            </a:r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A5745437-8EDD-8299-621E-609616E06B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583136"/>
            <a:ext cx="12192000" cy="274864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</a:lstStyle>
          <a:p>
            <a:pPr lvl="0"/>
            <a:r>
              <a:rPr lang="en-US" altLang="zh-CN" dirty="0"/>
              <a:t>Bibliography: TNR, 14pt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4FA60B3-C314-956F-402D-0E725F95CED6}"/>
              </a:ext>
            </a:extLst>
          </p:cNvPr>
          <p:cNvSpPr/>
          <p:nvPr userDrawn="1"/>
        </p:nvSpPr>
        <p:spPr>
          <a:xfrm>
            <a:off x="8447999" y="-1"/>
            <a:ext cx="3744000" cy="3556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+mj-lt"/>
              </a:rPr>
              <a:t>Future Plan</a:t>
            </a:r>
            <a:endParaRPr lang="zh-CN" altLang="en-US" sz="1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80645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gly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31CB63B-A2D3-7007-181D-2F39CB54BD97}"/>
              </a:ext>
            </a:extLst>
          </p:cNvPr>
          <p:cNvSpPr/>
          <p:nvPr userDrawn="1"/>
        </p:nvSpPr>
        <p:spPr>
          <a:xfrm>
            <a:off x="0" y="1056388"/>
            <a:ext cx="12192000" cy="2466392"/>
          </a:xfrm>
          <a:prstGeom prst="rect">
            <a:avLst/>
          </a:prstGeom>
          <a:solidFill>
            <a:srgbClr val="254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E4FEAA0-735B-4618-201A-AA6AA2A039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4884" y="1361437"/>
            <a:ext cx="11842229" cy="1668733"/>
          </a:xfrm>
          <a:prstGeom prst="rect">
            <a:avLst/>
          </a:prstGeom>
        </p:spPr>
        <p:txBody>
          <a:bodyPr anchor="b"/>
          <a:lstStyle>
            <a:lvl1pPr algn="ctr"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 Black" panose="020B0A04020102020204" pitchFamily="34" charset="0"/>
              </a:defRPr>
            </a:lvl2pPr>
            <a:lvl3pPr>
              <a:defRPr>
                <a:latin typeface="Arial Black" panose="020B0A04020102020204" pitchFamily="34" charset="0"/>
              </a:defRPr>
            </a:lvl3pPr>
            <a:lvl4pPr>
              <a:defRPr>
                <a:latin typeface="Arial Black" panose="020B0A04020102020204" pitchFamily="34" charset="0"/>
              </a:defRPr>
            </a:lvl4pPr>
            <a:lvl5pPr>
              <a:defRPr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 altLang="zh-CN" dirty="0"/>
              <a:t>Example Title: Arial 36pt bold, Insert Your Extremely Long English or Chinese Title Right Here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DE62CBE-5E30-DD78-DD99-A01AE21ECD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82" y="236546"/>
            <a:ext cx="2128446" cy="597838"/>
          </a:xfrm>
          <a:prstGeom prst="rect">
            <a:avLst/>
          </a:prstGeom>
        </p:spPr>
      </p:pic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9FBFEE3D-A585-6946-1030-64E897FB6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75876" y="3715018"/>
            <a:ext cx="7440248" cy="2686140"/>
          </a:xfrm>
          <a:prstGeom prst="rect">
            <a:avLst/>
          </a:prstGeom>
        </p:spPr>
        <p:txBody>
          <a:bodyPr anchor="t" anchorCtr="0"/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Ceress Goo, College of Chemistry and Molecular Engineering, Peking University, 2023.06.30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3123EAF-3BA5-D532-CB95-3C037C3F59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97126" y="-705574"/>
            <a:ext cx="1455033" cy="59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36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D6C93AC-E324-335B-CFB1-4FB43D9BEFB7}"/>
              </a:ext>
            </a:extLst>
          </p:cNvPr>
          <p:cNvSpPr/>
          <p:nvPr userDrawn="1"/>
        </p:nvSpPr>
        <p:spPr>
          <a:xfrm>
            <a:off x="1" y="0"/>
            <a:ext cx="4991724" cy="6858000"/>
          </a:xfrm>
          <a:prstGeom prst="rect">
            <a:avLst/>
          </a:prstGeom>
          <a:solidFill>
            <a:srgbClr val="2543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551B297-D107-712A-42E6-AF52ACDED6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9804" y="404734"/>
            <a:ext cx="4392117" cy="6048531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CN" dirty="0"/>
              <a:t>Contents: Arial, 32pt, bold</a:t>
            </a:r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09B57F7E-DE17-CE35-D5BE-4A716F52C5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54625" y="404735"/>
            <a:ext cx="6637338" cy="6048454"/>
          </a:xfrm>
          <a:prstGeom prst="rect">
            <a:avLst/>
          </a:prstGeom>
        </p:spPr>
        <p:txBody>
          <a:bodyPr anchor="ctr"/>
          <a:lstStyle>
            <a:lvl1pPr defTabSz="719138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defRPr sz="2400">
                <a:latin typeface="+mj-lt"/>
              </a:defRPr>
            </a:lvl1pPr>
          </a:lstStyle>
          <a:p>
            <a:pPr lvl="0"/>
            <a:r>
              <a:rPr lang="en-US" altLang="zh-CN" dirty="0" err="1"/>
              <a:t>Entrys</a:t>
            </a:r>
            <a:r>
              <a:rPr lang="en-US" altLang="zh-CN" dirty="0"/>
              <a:t>: Arial, 24pt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7368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raditi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5BCE992-0EC9-4813-CE05-8A8535C812F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263" y="156903"/>
            <a:ext cx="11758612" cy="660061"/>
          </a:xfrm>
          <a:prstGeom prst="rect">
            <a:avLst/>
          </a:prstGeom>
        </p:spPr>
        <p:txBody>
          <a:bodyPr anchor="b"/>
          <a:lstStyle>
            <a:lvl1pPr defTabSz="719138">
              <a:defRPr sz="3200" b="1">
                <a:latin typeface="+mj-lt"/>
              </a:defRPr>
            </a:lvl1pPr>
          </a:lstStyle>
          <a:p>
            <a:pPr lvl="0"/>
            <a:r>
              <a:rPr lang="en-US" altLang="zh-CN" dirty="0"/>
              <a:t>Title: Arial, 28pt,</a:t>
            </a:r>
            <a:r>
              <a:rPr lang="zh-CN" altLang="en-US" dirty="0"/>
              <a:t> </a:t>
            </a:r>
            <a:r>
              <a:rPr lang="en-US" altLang="zh-CN" dirty="0"/>
              <a:t>bold</a:t>
            </a:r>
            <a:endParaRPr lang="zh-CN" alt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2E2DFD0-549E-75BB-9785-EC745892BE8B}"/>
              </a:ext>
            </a:extLst>
          </p:cNvPr>
          <p:cNvCxnSpPr/>
          <p:nvPr userDrawn="1"/>
        </p:nvCxnSpPr>
        <p:spPr>
          <a:xfrm>
            <a:off x="195263" y="832191"/>
            <a:ext cx="1175861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677EBACF-B7AF-DED2-5669-06E847739C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5263" y="936625"/>
            <a:ext cx="11758612" cy="5659438"/>
          </a:xfrm>
          <a:prstGeom prst="rect">
            <a:avLst/>
          </a:prstGeom>
        </p:spPr>
        <p:txBody>
          <a:bodyPr/>
          <a:lstStyle>
            <a:lvl1pPr defTabSz="630238">
              <a:defRPr/>
            </a:lvl1pPr>
          </a:lstStyle>
          <a:p>
            <a:pPr lvl="0"/>
            <a:r>
              <a:rPr lang="en-US" altLang="zh-CN" dirty="0"/>
              <a:t>Contents: TNR, 20pt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580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6FA4A42-7284-C5F1-2CEB-CEDCA190C4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5624B-766F-4B10-8826-B89DDDE9D2D8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3541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C5A378-063C-BBEA-F0FC-4827192407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423" y="460118"/>
            <a:ext cx="11957154" cy="461495"/>
          </a:xfrm>
          <a:prstGeom prst="rect">
            <a:avLst/>
          </a:prstGeom>
        </p:spPr>
        <p:txBody>
          <a:bodyPr/>
          <a:lstStyle>
            <a:lvl1pPr defTabSz="719138">
              <a:defRPr b="1">
                <a:solidFill>
                  <a:srgbClr val="1313A1"/>
                </a:solidFill>
              </a:defRPr>
            </a:lvl1pPr>
          </a:lstStyle>
          <a:p>
            <a:r>
              <a:rPr lang="en-US" altLang="zh-CN" dirty="0"/>
              <a:t>Title: Arial, 24pt, bold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D35146F-E2CD-BC84-E67A-BC7346DBF03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17423" y="1001486"/>
            <a:ext cx="11957154" cy="5508172"/>
          </a:xfrm>
          <a:prstGeom prst="rect">
            <a:avLst/>
          </a:prstGeom>
        </p:spPr>
        <p:txBody>
          <a:bodyPr/>
          <a:lstStyle>
            <a:lvl1pPr defTabSz="625475">
              <a:lnSpc>
                <a:spcPct val="110000"/>
              </a:lnSpc>
              <a:defRPr/>
            </a:lvl1pPr>
          </a:lstStyle>
          <a:p>
            <a:pPr lvl="0"/>
            <a:r>
              <a:rPr lang="en-US" altLang="zh-CN" dirty="0"/>
              <a:t>Contents: TNR, 20pt</a:t>
            </a:r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A5745437-8EDD-8299-621E-609616E06B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583136"/>
            <a:ext cx="12192000" cy="274864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</a:lstStyle>
          <a:p>
            <a:pPr lvl="0"/>
            <a:r>
              <a:rPr lang="en-US" altLang="zh-CN" dirty="0"/>
              <a:t>Bibliography: TNR, 14pt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9BBB399-78EB-C4D0-0C78-C36E0608E19B}"/>
              </a:ext>
            </a:extLst>
          </p:cNvPr>
          <p:cNvSpPr/>
          <p:nvPr userDrawn="1"/>
        </p:nvSpPr>
        <p:spPr>
          <a:xfrm>
            <a:off x="885550" y="0"/>
            <a:ext cx="3744000" cy="3556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+mj-lt"/>
              </a:rPr>
              <a:t>Introduction</a:t>
            </a:r>
            <a:endParaRPr lang="zh-CN" altLang="en-US" sz="1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45681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C5A378-063C-BBEA-F0FC-4827192407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423" y="460118"/>
            <a:ext cx="11957154" cy="461495"/>
          </a:xfrm>
          <a:prstGeom prst="rect">
            <a:avLst/>
          </a:prstGeom>
        </p:spPr>
        <p:txBody>
          <a:bodyPr/>
          <a:lstStyle>
            <a:lvl1pPr defTabSz="719138">
              <a:defRPr b="1">
                <a:solidFill>
                  <a:srgbClr val="1313A1"/>
                </a:solidFill>
              </a:defRPr>
            </a:lvl1pPr>
          </a:lstStyle>
          <a:p>
            <a:r>
              <a:rPr lang="en-US" altLang="zh-CN" dirty="0"/>
              <a:t>Title: Arial, 24pt, bold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D35146F-E2CD-BC84-E67A-BC7346DBF03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17423" y="1001486"/>
            <a:ext cx="11957154" cy="5508172"/>
          </a:xfrm>
          <a:prstGeom prst="rect">
            <a:avLst/>
          </a:prstGeom>
        </p:spPr>
        <p:txBody>
          <a:bodyPr/>
          <a:lstStyle>
            <a:lvl1pPr defTabSz="625475">
              <a:lnSpc>
                <a:spcPct val="110000"/>
              </a:lnSpc>
              <a:defRPr/>
            </a:lvl1pPr>
          </a:lstStyle>
          <a:p>
            <a:pPr lvl="0"/>
            <a:r>
              <a:rPr lang="en-US" altLang="zh-CN" dirty="0"/>
              <a:t>Contents: TNR, 20pt</a:t>
            </a:r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A5745437-8EDD-8299-621E-609616E06B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583136"/>
            <a:ext cx="12192000" cy="274864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</a:lstStyle>
          <a:p>
            <a:pPr lvl="0"/>
            <a:r>
              <a:rPr lang="en-US" altLang="zh-CN" dirty="0"/>
              <a:t>Bibliography: TNR, 14pt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156544F-4FB8-21A3-1091-3434894F45D2}"/>
              </a:ext>
            </a:extLst>
          </p:cNvPr>
          <p:cNvSpPr/>
          <p:nvPr userDrawn="1"/>
        </p:nvSpPr>
        <p:spPr>
          <a:xfrm>
            <a:off x="4666774" y="0"/>
            <a:ext cx="3744000" cy="3556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+mj-lt"/>
              </a:rPr>
              <a:t>Current Progress</a:t>
            </a:r>
            <a:endParaRPr lang="zh-CN" altLang="en-US" sz="1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7368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C5A378-063C-BBEA-F0FC-4827192407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423" y="460118"/>
            <a:ext cx="11957154" cy="461495"/>
          </a:xfrm>
          <a:prstGeom prst="rect">
            <a:avLst/>
          </a:prstGeom>
        </p:spPr>
        <p:txBody>
          <a:bodyPr/>
          <a:lstStyle>
            <a:lvl1pPr defTabSz="719138">
              <a:defRPr b="1">
                <a:solidFill>
                  <a:srgbClr val="1313A1"/>
                </a:solidFill>
              </a:defRPr>
            </a:lvl1pPr>
          </a:lstStyle>
          <a:p>
            <a:r>
              <a:rPr lang="en-US" altLang="zh-CN" dirty="0"/>
              <a:t>Title: Arial, 24pt, bold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D35146F-E2CD-BC84-E67A-BC7346DBF03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17423" y="1001486"/>
            <a:ext cx="11957154" cy="5508172"/>
          </a:xfrm>
          <a:prstGeom prst="rect">
            <a:avLst/>
          </a:prstGeom>
        </p:spPr>
        <p:txBody>
          <a:bodyPr/>
          <a:lstStyle>
            <a:lvl1pPr defTabSz="625475">
              <a:lnSpc>
                <a:spcPct val="110000"/>
              </a:lnSpc>
              <a:defRPr/>
            </a:lvl1pPr>
          </a:lstStyle>
          <a:p>
            <a:pPr lvl="0"/>
            <a:r>
              <a:rPr lang="en-US" altLang="zh-CN" dirty="0"/>
              <a:t>Contents: TNR, 20pt</a:t>
            </a:r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A5745437-8EDD-8299-621E-609616E06B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583136"/>
            <a:ext cx="12192000" cy="274864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</a:lstStyle>
          <a:p>
            <a:pPr lvl="0"/>
            <a:r>
              <a:rPr lang="en-US" altLang="zh-CN" dirty="0"/>
              <a:t>Bibliography: TNR, 14pt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24BE6AB-12E6-491A-7892-0E72DC743AC4}"/>
              </a:ext>
            </a:extLst>
          </p:cNvPr>
          <p:cNvSpPr/>
          <p:nvPr userDrawn="1"/>
        </p:nvSpPr>
        <p:spPr>
          <a:xfrm>
            <a:off x="4666774" y="0"/>
            <a:ext cx="3744000" cy="3556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+mj-lt"/>
              </a:rPr>
              <a:t>Current Progress</a:t>
            </a:r>
            <a:endParaRPr lang="zh-CN" altLang="en-US" sz="1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84565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C5A378-063C-BBEA-F0FC-4827192407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423" y="460118"/>
            <a:ext cx="11957154" cy="461495"/>
          </a:xfrm>
          <a:prstGeom prst="rect">
            <a:avLst/>
          </a:prstGeom>
        </p:spPr>
        <p:txBody>
          <a:bodyPr/>
          <a:lstStyle>
            <a:lvl1pPr defTabSz="719138">
              <a:defRPr b="1">
                <a:solidFill>
                  <a:srgbClr val="1313A1"/>
                </a:solidFill>
              </a:defRPr>
            </a:lvl1pPr>
          </a:lstStyle>
          <a:p>
            <a:r>
              <a:rPr lang="en-US" altLang="zh-CN" dirty="0"/>
              <a:t>Title: Arial, 24pt, bold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D35146F-E2CD-BC84-E67A-BC7346DBF03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17423" y="1001486"/>
            <a:ext cx="11957154" cy="5508172"/>
          </a:xfrm>
          <a:prstGeom prst="rect">
            <a:avLst/>
          </a:prstGeom>
        </p:spPr>
        <p:txBody>
          <a:bodyPr/>
          <a:lstStyle>
            <a:lvl1pPr defTabSz="625475">
              <a:lnSpc>
                <a:spcPct val="110000"/>
              </a:lnSpc>
              <a:defRPr/>
            </a:lvl1pPr>
          </a:lstStyle>
          <a:p>
            <a:pPr lvl="0"/>
            <a:r>
              <a:rPr lang="en-US" altLang="zh-CN" dirty="0"/>
              <a:t>Contents: TNR, 20pt</a:t>
            </a:r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A5745437-8EDD-8299-621E-609616E06B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583136"/>
            <a:ext cx="12192000" cy="274864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</a:lstStyle>
          <a:p>
            <a:pPr lvl="0"/>
            <a:r>
              <a:rPr lang="en-US" altLang="zh-CN" dirty="0"/>
              <a:t>Bibliography: TNR, 14pt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0194D73-A294-12B0-081C-A9C4A3D06EA6}"/>
              </a:ext>
            </a:extLst>
          </p:cNvPr>
          <p:cNvSpPr/>
          <p:nvPr userDrawn="1"/>
        </p:nvSpPr>
        <p:spPr>
          <a:xfrm>
            <a:off x="4666774" y="0"/>
            <a:ext cx="3744000" cy="3556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+mj-lt"/>
              </a:rPr>
              <a:t>Current Progress</a:t>
            </a:r>
            <a:endParaRPr lang="zh-CN" altLang="en-US" sz="1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7712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灯片编号占位符 17">
            <a:extLst>
              <a:ext uri="{FF2B5EF4-FFF2-40B4-BE49-F238E27FC236}">
                <a16:creationId xmlns:a16="http://schemas.microsoft.com/office/drawing/2014/main" id="{6992DA68-3400-3BE9-5877-3098387384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9586" y="86179"/>
            <a:ext cx="916214" cy="254908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B5624B-766F-4B10-8826-B89DDDE9D2D8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5970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0" r:id="rId2"/>
    <p:sldLayoutId id="2147483677" r:id="rId3"/>
    <p:sldLayoutId id="2147483678" r:id="rId4"/>
    <p:sldLayoutId id="2147483679" r:id="rId5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灯片编号占位符 17">
            <a:extLst>
              <a:ext uri="{FF2B5EF4-FFF2-40B4-BE49-F238E27FC236}">
                <a16:creationId xmlns:a16="http://schemas.microsoft.com/office/drawing/2014/main" id="{6992DA68-3400-3BE9-5877-3098387384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9586" y="86179"/>
            <a:ext cx="916214" cy="254908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B5624B-766F-4B10-8826-B89DDDE9D2D8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CE217BD-40C9-7CDF-C39B-C4BFE6FDD60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335" y="419003"/>
            <a:ext cx="1782639" cy="50261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76E8CB5-E29A-5876-5D55-45AAE631E8E1}"/>
              </a:ext>
            </a:extLst>
          </p:cNvPr>
          <p:cNvSpPr/>
          <p:nvPr userDrawn="1"/>
        </p:nvSpPr>
        <p:spPr>
          <a:xfrm>
            <a:off x="0" y="1"/>
            <a:ext cx="12192000" cy="4064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DFC67F0-0C6F-D452-9CB2-2D2D72D1CBFF}"/>
              </a:ext>
            </a:extLst>
          </p:cNvPr>
          <p:cNvSpPr/>
          <p:nvPr userDrawn="1"/>
        </p:nvSpPr>
        <p:spPr>
          <a:xfrm>
            <a:off x="0" y="1"/>
            <a:ext cx="12191999" cy="355643"/>
          </a:xfrm>
          <a:prstGeom prst="rect">
            <a:avLst/>
          </a:prstGeom>
          <a:solidFill>
            <a:srgbClr val="254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B03F839-6254-2DFA-FA28-DA2ADB8868D6}"/>
              </a:ext>
            </a:extLst>
          </p:cNvPr>
          <p:cNvSpPr/>
          <p:nvPr userDrawn="1"/>
        </p:nvSpPr>
        <p:spPr>
          <a:xfrm>
            <a:off x="885550" y="0"/>
            <a:ext cx="3744000" cy="355643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+mj-lt"/>
              </a:rPr>
              <a:t>Introduction</a:t>
            </a:r>
            <a:endParaRPr lang="zh-CN" alt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37AE082-5DA1-3DEC-3DA3-24613507BBCF}"/>
              </a:ext>
            </a:extLst>
          </p:cNvPr>
          <p:cNvSpPr/>
          <p:nvPr userDrawn="1"/>
        </p:nvSpPr>
        <p:spPr>
          <a:xfrm>
            <a:off x="4666774" y="0"/>
            <a:ext cx="3744000" cy="355643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+mj-lt"/>
              </a:rPr>
              <a:t>Current Progress</a:t>
            </a:r>
            <a:endParaRPr lang="zh-CN" alt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灯片编号占位符 17">
            <a:extLst>
              <a:ext uri="{FF2B5EF4-FFF2-40B4-BE49-F238E27FC236}">
                <a16:creationId xmlns:a16="http://schemas.microsoft.com/office/drawing/2014/main" id="{6D5BB80E-E281-033B-4A39-94D9EF7DD66E}"/>
              </a:ext>
            </a:extLst>
          </p:cNvPr>
          <p:cNvSpPr txBox="1">
            <a:spLocks/>
          </p:cNvSpPr>
          <p:nvPr userDrawn="1"/>
        </p:nvSpPr>
        <p:spPr>
          <a:xfrm>
            <a:off x="28576" y="25064"/>
            <a:ext cx="832136" cy="305516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b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Page </a:t>
            </a:r>
            <a:fld id="{24B5624B-766F-4B10-8826-B89DDDE9D2D8}" type="slidenum">
              <a:rPr lang="zh-CN" altLang="en-US" sz="1200" b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pPr algn="ctr"/>
              <a:t>‹#›</a:t>
            </a:fld>
            <a:endParaRPr lang="zh-CN" altLang="en-US" sz="1400" b="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E39A85B-A619-0AE6-A347-2F390E8B341A}"/>
              </a:ext>
            </a:extLst>
          </p:cNvPr>
          <p:cNvSpPr/>
          <p:nvPr userDrawn="1"/>
        </p:nvSpPr>
        <p:spPr>
          <a:xfrm>
            <a:off x="8447999" y="-1"/>
            <a:ext cx="3744000" cy="355643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+mj-lt"/>
              </a:rPr>
              <a:t>Future Plan</a:t>
            </a:r>
            <a:endParaRPr lang="zh-CN" alt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灯片编号占位符 17">
            <a:extLst>
              <a:ext uri="{FF2B5EF4-FFF2-40B4-BE49-F238E27FC236}">
                <a16:creationId xmlns:a16="http://schemas.microsoft.com/office/drawing/2014/main" id="{7A7DE0F0-52FE-3A5E-476B-6B196B143DC2}"/>
              </a:ext>
            </a:extLst>
          </p:cNvPr>
          <p:cNvSpPr txBox="1">
            <a:spLocks/>
          </p:cNvSpPr>
          <p:nvPr userDrawn="1"/>
        </p:nvSpPr>
        <p:spPr>
          <a:xfrm>
            <a:off x="11707586" y="6552484"/>
            <a:ext cx="484414" cy="305516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4B5624B-766F-4B10-8826-B89DDDE9D2D8}" type="slidenum">
              <a:rPr lang="zh-CN" altLang="en-US" sz="1050" b="0" smtClean="0">
                <a:solidFill>
                  <a:schemeClr val="tx1"/>
                </a:solidFill>
                <a:latin typeface="+mj-lt"/>
              </a:rPr>
              <a:pPr algn="r"/>
              <a:t>‹#›</a:t>
            </a:fld>
            <a:endParaRPr lang="zh-CN" altLang="en-US" sz="1400" b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5878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37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3" Type="http://schemas.openxmlformats.org/officeDocument/2006/relationships/image" Target="../media/image630.png"/><Relationship Id="rId7" Type="http://schemas.openxmlformats.org/officeDocument/2006/relationships/image" Target="../media/image670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10" Type="http://schemas.openxmlformats.org/officeDocument/2006/relationships/image" Target="../media/image700.png"/><Relationship Id="rId4" Type="http://schemas.openxmlformats.org/officeDocument/2006/relationships/image" Target="../media/image640.png"/><Relationship Id="rId9" Type="http://schemas.openxmlformats.org/officeDocument/2006/relationships/image" Target="../media/image9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43FC1E-EFAE-295C-57CE-31EA114B6D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190" y="1334875"/>
            <a:ext cx="12039620" cy="1971031"/>
          </a:xfrm>
        </p:spPr>
        <p:txBody>
          <a:bodyPr anchor="ctr" anchorCtr="0"/>
          <a:lstStyle/>
          <a:p>
            <a:r>
              <a:rPr lang="zh-CN" altLang="en-US" sz="4800" dirty="0">
                <a:latin typeface="+mj-lt"/>
                <a:ea typeface="+mj-ea"/>
              </a:rPr>
              <a:t>二维卤素钙钛矿</a:t>
            </a:r>
            <a:r>
              <a:rPr lang="en-US" altLang="zh-CN" sz="4800" dirty="0">
                <a:latin typeface="+mj-lt"/>
                <a:ea typeface="+mj-ea"/>
              </a:rPr>
              <a:t>ns</a:t>
            </a:r>
            <a:r>
              <a:rPr lang="en-US" altLang="zh-CN" sz="4800" baseline="30000" dirty="0">
                <a:latin typeface="+mj-lt"/>
                <a:ea typeface="+mj-ea"/>
              </a:rPr>
              <a:t>2</a:t>
            </a:r>
            <a:r>
              <a:rPr lang="zh-CN" altLang="en-US" sz="4800" dirty="0">
                <a:latin typeface="+mj-lt"/>
                <a:ea typeface="+mj-ea"/>
              </a:rPr>
              <a:t>孤对电子效应</a:t>
            </a:r>
            <a:endParaRPr lang="en-US" altLang="zh-CN" sz="4800" dirty="0">
              <a:latin typeface="+mj-lt"/>
              <a:ea typeface="+mj-ea"/>
            </a:endParaRPr>
          </a:p>
          <a:p>
            <a:r>
              <a:rPr lang="zh-CN" altLang="en-US" sz="4800" dirty="0">
                <a:latin typeface="+mj-lt"/>
                <a:ea typeface="+mj-ea"/>
              </a:rPr>
              <a:t>对光物理性质的影响探究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40626D-6036-54C9-4AB6-89EA9EAC92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75876" y="3978031"/>
            <a:ext cx="7440248" cy="2423127"/>
          </a:xfrm>
        </p:spPr>
        <p:txBody>
          <a:bodyPr/>
          <a:lstStyle/>
          <a:p>
            <a:r>
              <a:rPr lang="zh-CN" altLang="en-US" sz="3600" b="1" dirty="0">
                <a:latin typeface="+mn-lt"/>
                <a:ea typeface="华文仿宋" panose="02010600040101010101" pitchFamily="2" charset="-122"/>
              </a:rPr>
              <a:t>谷家桢</a:t>
            </a:r>
            <a:endParaRPr lang="en-US" altLang="zh-CN" sz="3600" b="1" dirty="0">
              <a:latin typeface="+mn-lt"/>
              <a:ea typeface="华文仿宋" panose="02010600040101010101" pitchFamily="2" charset="-122"/>
            </a:endParaRPr>
          </a:p>
          <a:p>
            <a:r>
              <a:rPr lang="zh-CN" altLang="en-US" sz="2800" dirty="0">
                <a:latin typeface="+mn-lt"/>
                <a:ea typeface="华文仿宋" panose="02010600040101010101" pitchFamily="2" charset="-122"/>
              </a:rPr>
              <a:t>导师：傅永平 助理教授</a:t>
            </a:r>
            <a:endParaRPr lang="en-US" altLang="zh-CN" sz="2800" dirty="0">
              <a:latin typeface="+mn-lt"/>
              <a:ea typeface="华文仿宋" panose="02010600040101010101" pitchFamily="2" charset="-122"/>
            </a:endParaRPr>
          </a:p>
          <a:p>
            <a:r>
              <a:rPr lang="en-US" altLang="zh-CN" sz="2800" dirty="0">
                <a:latin typeface="+mn-lt"/>
                <a:ea typeface="华文仿宋" panose="02010600040101010101" pitchFamily="2" charset="-122"/>
              </a:rPr>
              <a:t>2023.09.16</a:t>
            </a:r>
            <a:endParaRPr lang="zh-CN" altLang="en-US" sz="2800" dirty="0">
              <a:latin typeface="+mn-lt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5061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C4C447-262C-14E5-852A-B5CE2B6C0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1.5 Research Overview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21A8E9-940C-4407-34BC-F3A99BFD10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CN" sz="2400" dirty="0">
                <a:latin typeface="+mj-lt"/>
              </a:rPr>
              <a:t>Part. 1: Origin of ns</a:t>
            </a:r>
            <a:r>
              <a:rPr lang="en-US" altLang="zh-CN" sz="2400" baseline="30000" dirty="0">
                <a:latin typeface="+mj-lt"/>
              </a:rPr>
              <a:t>2</a:t>
            </a:r>
            <a:r>
              <a:rPr lang="en-US" altLang="zh-CN" sz="2400" dirty="0">
                <a:latin typeface="+mj-lt"/>
              </a:rPr>
              <a:t> LPE &amp; tuning PLQY (</a:t>
            </a:r>
            <a:r>
              <a:rPr lang="en-US" altLang="zh-CN" sz="2400" b="1" u="sng" dirty="0">
                <a:latin typeface="+mj-lt"/>
              </a:rPr>
              <a:t>Done</a:t>
            </a:r>
            <a:r>
              <a:rPr lang="en-US" altLang="zh-CN" sz="2400" dirty="0">
                <a:latin typeface="+mj-lt"/>
              </a:rPr>
              <a:t>)</a:t>
            </a:r>
          </a:p>
          <a:p>
            <a:r>
              <a:rPr lang="en-US" altLang="zh-CN" dirty="0"/>
              <a:t>	- Large LA elongates </a:t>
            </a:r>
            <a:r>
              <a:rPr lang="en-US" altLang="zh-CN" dirty="0">
                <a:solidFill>
                  <a:srgbClr val="1313A1"/>
                </a:solidFill>
              </a:rPr>
              <a:t>Pb-I bond length</a:t>
            </a:r>
            <a:r>
              <a:rPr lang="en-US" altLang="zh-CN" dirty="0"/>
              <a:t> and induces ns</a:t>
            </a:r>
            <a:r>
              <a:rPr lang="en-US" altLang="zh-CN" baseline="30000" dirty="0"/>
              <a:t>2</a:t>
            </a:r>
            <a:r>
              <a:rPr lang="en-US" altLang="zh-CN" dirty="0"/>
              <a:t> LPE;</a:t>
            </a:r>
          </a:p>
          <a:p>
            <a:r>
              <a:rPr lang="en-US" altLang="zh-CN" dirty="0"/>
              <a:t>	- ns</a:t>
            </a:r>
            <a:r>
              <a:rPr lang="en-US" altLang="zh-CN" baseline="30000" dirty="0"/>
              <a:t>2</a:t>
            </a:r>
            <a:r>
              <a:rPr lang="en-US" altLang="zh-CN" dirty="0"/>
              <a:t> LPE enhances EPC and </a:t>
            </a:r>
            <a:r>
              <a:rPr lang="en-US" altLang="zh-CN" dirty="0">
                <a:solidFill>
                  <a:srgbClr val="1313A1"/>
                </a:solidFill>
              </a:rPr>
              <a:t>quenches PL</a:t>
            </a:r>
            <a:r>
              <a:rPr lang="en-US" altLang="zh-CN" dirty="0"/>
              <a:t>;</a:t>
            </a:r>
          </a:p>
          <a:p>
            <a:endParaRPr lang="en-US" altLang="zh-CN" dirty="0"/>
          </a:p>
          <a:p>
            <a:r>
              <a:rPr lang="en-US" altLang="zh-CN" sz="2400" dirty="0">
                <a:latin typeface="+mj-lt"/>
              </a:rPr>
              <a:t>Part. 2: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ns</a:t>
            </a:r>
            <a:r>
              <a:rPr lang="en-US" altLang="zh-CN" sz="2400" baseline="30000" dirty="0">
                <a:latin typeface="+mj-lt"/>
              </a:rPr>
              <a:t>2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LPE tuning exciton diffusivity (</a:t>
            </a:r>
            <a:r>
              <a:rPr lang="en-US" altLang="zh-CN" sz="2400" b="1" u="sng" dirty="0">
                <a:latin typeface="+mj-lt"/>
              </a:rPr>
              <a:t>On-going</a:t>
            </a:r>
            <a:r>
              <a:rPr lang="en-US" altLang="zh-CN" sz="2400" dirty="0">
                <a:latin typeface="+mj-lt"/>
              </a:rPr>
              <a:t>)</a:t>
            </a:r>
          </a:p>
          <a:p>
            <a:r>
              <a:rPr lang="en-US" altLang="zh-CN" dirty="0"/>
              <a:t>	- ns</a:t>
            </a:r>
            <a:r>
              <a:rPr lang="en-US" altLang="zh-CN" baseline="30000" dirty="0"/>
              <a:t>2</a:t>
            </a:r>
            <a:r>
              <a:rPr lang="en-US" altLang="zh-CN" dirty="0"/>
              <a:t> LPE enhances exciton scattering;</a:t>
            </a:r>
          </a:p>
          <a:p>
            <a:r>
              <a:rPr lang="en-US" altLang="zh-CN" dirty="0"/>
              <a:t>	- Strong LPE will </a:t>
            </a:r>
            <a:r>
              <a:rPr lang="en-US" altLang="zh-CN" dirty="0">
                <a:solidFill>
                  <a:srgbClr val="1313A1"/>
                </a:solidFill>
              </a:rPr>
              <a:t>decrease exciton diffusivity</a:t>
            </a:r>
            <a:r>
              <a:rPr lang="en-US" altLang="zh-CN" dirty="0"/>
              <a:t> (expected)</a:t>
            </a:r>
          </a:p>
          <a:p>
            <a:endParaRPr lang="en-US" altLang="zh-CN" dirty="0"/>
          </a:p>
          <a:p>
            <a:r>
              <a:rPr lang="en-US" altLang="zh-CN" sz="2400" dirty="0">
                <a:latin typeface="+mj-lt"/>
              </a:rPr>
              <a:t>Part. 3: Excited-state properties upon ns</a:t>
            </a:r>
            <a:r>
              <a:rPr lang="en-US" altLang="zh-CN" sz="2400" baseline="30000" dirty="0">
                <a:latin typeface="+mj-lt"/>
              </a:rPr>
              <a:t>2</a:t>
            </a:r>
            <a:r>
              <a:rPr lang="en-US" altLang="zh-CN" sz="2400" dirty="0">
                <a:latin typeface="+mj-lt"/>
              </a:rPr>
              <a:t> LPE phase transition (</a:t>
            </a:r>
            <a:r>
              <a:rPr lang="en-US" altLang="zh-CN" sz="2400" b="1" u="sng" dirty="0">
                <a:latin typeface="+mj-lt"/>
              </a:rPr>
              <a:t>Scheduled</a:t>
            </a:r>
            <a:r>
              <a:rPr lang="en-US" altLang="zh-CN" sz="2400" dirty="0">
                <a:latin typeface="+mj-lt"/>
              </a:rPr>
              <a:t>)</a:t>
            </a:r>
          </a:p>
          <a:p>
            <a:r>
              <a:rPr lang="en-US" altLang="zh-CN" dirty="0"/>
              <a:t>	- Use </a:t>
            </a:r>
            <a:r>
              <a:rPr lang="en-US" altLang="zh-CN" dirty="0">
                <a:solidFill>
                  <a:srgbClr val="1313A1"/>
                </a:solidFill>
              </a:rPr>
              <a:t>coherent phonon spectrum</a:t>
            </a:r>
            <a:r>
              <a:rPr lang="en-US" altLang="zh-CN" dirty="0"/>
              <a:t> to evaluate EPC upon LPE transition.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7E76928-6DC5-52D0-8238-6BEA3250DB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468505-A69B-8010-6238-21FD8F7A7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171" y="1090177"/>
            <a:ext cx="4741829" cy="233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223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3A80F48-C52C-2509-4DCC-E817A4AE2B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Part. 2</a:t>
            </a:r>
          </a:p>
          <a:p>
            <a:r>
              <a:rPr lang="en-US" altLang="zh-CN" dirty="0"/>
              <a:t>Current Progress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F0FEC1-B4B6-9AEC-5CE5-F92EDF9447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LPE tuning structural distortion</a:t>
            </a:r>
          </a:p>
          <a:p>
            <a:r>
              <a:rPr lang="en-US" altLang="zh-CN" dirty="0">
                <a:latin typeface="+mj-lt"/>
              </a:rPr>
              <a:t>LPE tuning PLQY</a:t>
            </a:r>
          </a:p>
          <a:p>
            <a:r>
              <a:rPr lang="en-US" altLang="zh-CN" dirty="0"/>
              <a:t>LPE tuning exciton diffusivity</a:t>
            </a:r>
            <a:endParaRPr lang="zh-CN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1957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C02688-515C-3419-95E6-CF434890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Origin of ns</a:t>
            </a:r>
            <a:r>
              <a:rPr lang="en-US" altLang="zh-CN" baseline="30000" dirty="0"/>
              <a:t>2</a:t>
            </a:r>
            <a:r>
              <a:rPr lang="en-US" altLang="zh-CN" dirty="0"/>
              <a:t> LPE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FECE14-E262-36CD-7731-63FF361FB54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CN" sz="2400" dirty="0">
                <a:latin typeface="+mj-lt"/>
              </a:rPr>
              <a:t>LA Size</a:t>
            </a:r>
          </a:p>
          <a:p>
            <a:r>
              <a:rPr lang="en-US" altLang="zh-CN" dirty="0"/>
              <a:t>	- Undersized LA --&gt; </a:t>
            </a:r>
            <a:r>
              <a:rPr lang="en-US" altLang="zh-CN" dirty="0">
                <a:solidFill>
                  <a:srgbClr val="1313A1"/>
                </a:solidFill>
              </a:rPr>
              <a:t>Octahedral tilting</a:t>
            </a:r>
          </a:p>
          <a:p>
            <a:r>
              <a:rPr lang="en-US" altLang="zh-CN" dirty="0"/>
              <a:t>	- Oversized LA ----&gt; </a:t>
            </a:r>
            <a:r>
              <a:rPr lang="en-US" altLang="zh-CN" dirty="0">
                <a:solidFill>
                  <a:srgbClr val="1313A1"/>
                </a:solidFill>
              </a:rPr>
              <a:t>Pb off-centering</a:t>
            </a:r>
          </a:p>
          <a:p>
            <a:r>
              <a:rPr lang="en-US" altLang="zh-CN" dirty="0"/>
              <a:t>	</a:t>
            </a:r>
          </a:p>
          <a:p>
            <a:r>
              <a:rPr lang="en-US" altLang="zh-CN" sz="2400" dirty="0">
                <a:latin typeface="+mj-lt"/>
              </a:rPr>
              <a:t>Off-centering Heterogeneity</a:t>
            </a:r>
          </a:p>
          <a:p>
            <a:r>
              <a:rPr lang="en-US" altLang="zh-CN" dirty="0"/>
              <a:t>	R-MBA: </a:t>
            </a:r>
            <a:r>
              <a:rPr lang="en-US" altLang="zh-CN" dirty="0">
                <a:solidFill>
                  <a:srgbClr val="1313A1"/>
                </a:solidFill>
              </a:rPr>
              <a:t>in-plane</a:t>
            </a:r>
            <a:r>
              <a:rPr lang="en-US" altLang="zh-CN" dirty="0"/>
              <a:t> off-centered</a:t>
            </a:r>
          </a:p>
          <a:p>
            <a:r>
              <a:rPr lang="en-US" altLang="zh-CN" dirty="0"/>
              <a:t>	CHEA:   </a:t>
            </a:r>
            <a:r>
              <a:rPr lang="en-US" altLang="zh-CN" dirty="0">
                <a:solidFill>
                  <a:srgbClr val="1313A1"/>
                </a:solidFill>
              </a:rPr>
              <a:t>out-of-plane</a:t>
            </a:r>
            <a:r>
              <a:rPr lang="en-US" altLang="zh-CN" dirty="0"/>
              <a:t> off-centered</a:t>
            </a:r>
          </a:p>
          <a:p>
            <a:endParaRPr lang="en-US" altLang="zh-CN" dirty="0"/>
          </a:p>
          <a:p>
            <a:r>
              <a:rPr lang="en-US" altLang="zh-CN" dirty="0"/>
              <a:t>	also validated in </a:t>
            </a:r>
            <a:r>
              <a:rPr lang="en-US" altLang="zh-CN" b="1" dirty="0"/>
              <a:t>18 other samples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C1DC045-41F2-8912-9931-52E7B202B5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i="1" dirty="0" err="1"/>
              <a:t>Angew</a:t>
            </a:r>
            <a:r>
              <a:rPr lang="en-US" altLang="zh-CN" i="1" dirty="0"/>
              <a:t>. Chem. Int. Ed</a:t>
            </a:r>
            <a:r>
              <a:rPr lang="en-US" altLang="zh-CN" dirty="0"/>
              <a:t>. </a:t>
            </a:r>
            <a:r>
              <a:rPr lang="en-US" altLang="zh-CN" b="1" dirty="0"/>
              <a:t>2023</a:t>
            </a:r>
            <a:r>
              <a:rPr lang="en-US" altLang="zh-CN" dirty="0"/>
              <a:t>, 62, e202304515.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044CE1-4D85-A319-7575-5D03EBC77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763" y="460118"/>
            <a:ext cx="2366282" cy="172657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D7B1ED2-6335-12CC-528D-164497AC9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7478" y="2595371"/>
            <a:ext cx="2080913" cy="16672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60D0C38-E617-7AFF-3B5E-EB92A51B8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253" y="4836330"/>
            <a:ext cx="4677747" cy="1968834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F57D54BC-25D6-8EB6-4C83-CE65EF52DCAA}"/>
              </a:ext>
            </a:extLst>
          </p:cNvPr>
          <p:cNvCxnSpPr/>
          <p:nvPr/>
        </p:nvCxnSpPr>
        <p:spPr>
          <a:xfrm>
            <a:off x="8927934" y="2186697"/>
            <a:ext cx="0" cy="45526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6DF5ED2-C039-A9E3-56FC-7C3D1ABF9093}"/>
              </a:ext>
            </a:extLst>
          </p:cNvPr>
          <p:cNvCxnSpPr/>
          <p:nvPr/>
        </p:nvCxnSpPr>
        <p:spPr>
          <a:xfrm>
            <a:off x="8927934" y="4222326"/>
            <a:ext cx="0" cy="45526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77BA113-9785-F142-36A4-B0304842B0B7}"/>
              </a:ext>
            </a:extLst>
          </p:cNvPr>
          <p:cNvCxnSpPr>
            <a:cxnSpLocks/>
          </p:cNvCxnSpPr>
          <p:nvPr/>
        </p:nvCxnSpPr>
        <p:spPr>
          <a:xfrm>
            <a:off x="9263743" y="4222326"/>
            <a:ext cx="854528" cy="44897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720541E-4333-6BC1-DA3C-1FCAEC6385EC}"/>
              </a:ext>
            </a:extLst>
          </p:cNvPr>
          <p:cNvSpPr txBox="1"/>
          <p:nvPr/>
        </p:nvSpPr>
        <p:spPr>
          <a:xfrm>
            <a:off x="5596034" y="934903"/>
            <a:ext cx="1956306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+mj-lt"/>
              </a:rPr>
              <a:t>V</a:t>
            </a:r>
            <a:r>
              <a:rPr lang="en-US" altLang="zh-CN" baseline="-25000" dirty="0" err="1">
                <a:latin typeface="+mj-lt"/>
              </a:rPr>
              <a:t>eff</a:t>
            </a:r>
            <a:r>
              <a:rPr lang="en-US" altLang="zh-CN" dirty="0">
                <a:latin typeface="+mj-lt"/>
              </a:rPr>
              <a:t> = 97.7 A</a:t>
            </a:r>
            <a:r>
              <a:rPr lang="en-US" altLang="zh-CN" baseline="30000" dirty="0">
                <a:latin typeface="+mj-lt"/>
              </a:rPr>
              <a:t>3</a:t>
            </a:r>
          </a:p>
          <a:p>
            <a:pPr algn="ctr"/>
            <a:r>
              <a:rPr lang="en-US" altLang="zh-CN" dirty="0">
                <a:latin typeface="+mj-lt"/>
              </a:rPr>
              <a:t>Undersized LA</a:t>
            </a:r>
          </a:p>
          <a:p>
            <a:pPr algn="ctr"/>
            <a:r>
              <a:rPr lang="en-US" altLang="zh-CN" dirty="0">
                <a:latin typeface="+mj-lt"/>
              </a:rPr>
              <a:t>Octahedral tilting</a:t>
            </a:r>
            <a:endParaRPr lang="zh-CN" altLang="en-US" dirty="0">
              <a:latin typeface="+mj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9CD8B15-6A6B-16C6-3990-85A638773EFC}"/>
              </a:ext>
            </a:extLst>
          </p:cNvPr>
          <p:cNvSpPr txBox="1"/>
          <p:nvPr/>
        </p:nvSpPr>
        <p:spPr>
          <a:xfrm>
            <a:off x="5596034" y="3018162"/>
            <a:ext cx="1956306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+mj-lt"/>
              </a:rPr>
              <a:t>V</a:t>
            </a:r>
            <a:r>
              <a:rPr lang="en-US" altLang="zh-CN" baseline="-25000" dirty="0" err="1">
                <a:latin typeface="+mj-lt"/>
              </a:rPr>
              <a:t>eff</a:t>
            </a:r>
            <a:r>
              <a:rPr lang="en-US" altLang="zh-CN" dirty="0">
                <a:latin typeface="+mj-lt"/>
              </a:rPr>
              <a:t> = 101.0 A</a:t>
            </a:r>
            <a:r>
              <a:rPr lang="en-US" altLang="zh-CN" baseline="30000" dirty="0">
                <a:latin typeface="+mj-lt"/>
              </a:rPr>
              <a:t>3</a:t>
            </a:r>
          </a:p>
          <a:p>
            <a:pPr algn="ctr"/>
            <a:r>
              <a:rPr lang="en-US" altLang="zh-CN" dirty="0">
                <a:latin typeface="+mj-lt"/>
              </a:rPr>
              <a:t>Medium LA</a:t>
            </a:r>
          </a:p>
          <a:p>
            <a:pPr algn="ctr"/>
            <a:r>
              <a:rPr lang="en-US" altLang="zh-CN" dirty="0">
                <a:latin typeface="+mj-lt"/>
              </a:rPr>
              <a:t>Tiniest distortion</a:t>
            </a:r>
            <a:endParaRPr lang="zh-CN" altLang="en-US" dirty="0">
              <a:latin typeface="+mj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05CA705-9C47-B9CA-68E0-4A7073ED0E3E}"/>
              </a:ext>
            </a:extLst>
          </p:cNvPr>
          <p:cNvSpPr txBox="1"/>
          <p:nvPr/>
        </p:nvSpPr>
        <p:spPr>
          <a:xfrm>
            <a:off x="5408067" y="5226633"/>
            <a:ext cx="2106186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+mj-lt"/>
              </a:rPr>
              <a:t>V</a:t>
            </a:r>
            <a:r>
              <a:rPr lang="en-US" altLang="zh-CN" baseline="-25000" dirty="0" err="1">
                <a:latin typeface="+mj-lt"/>
              </a:rPr>
              <a:t>eff</a:t>
            </a:r>
            <a:r>
              <a:rPr lang="en-US" altLang="zh-CN" dirty="0">
                <a:latin typeface="+mj-lt"/>
              </a:rPr>
              <a:t> = 108.9 A</a:t>
            </a:r>
            <a:r>
              <a:rPr lang="en-US" altLang="zh-CN" baseline="30000" dirty="0">
                <a:latin typeface="+mj-lt"/>
              </a:rPr>
              <a:t>3</a:t>
            </a:r>
          </a:p>
          <a:p>
            <a:pPr algn="ctr"/>
            <a:r>
              <a:rPr lang="en-US" altLang="zh-CN" dirty="0">
                <a:latin typeface="+mj-lt"/>
              </a:rPr>
              <a:t>Oversized LA</a:t>
            </a:r>
          </a:p>
          <a:p>
            <a:pPr algn="ctr"/>
            <a:r>
              <a:rPr lang="en-US" altLang="zh-CN" dirty="0">
                <a:latin typeface="+mj-lt"/>
              </a:rPr>
              <a:t>Pb</a:t>
            </a:r>
            <a:r>
              <a:rPr lang="en-US" altLang="zh-CN" baseline="30000" dirty="0">
                <a:latin typeface="+mj-lt"/>
              </a:rPr>
              <a:t>2+</a:t>
            </a:r>
            <a:r>
              <a:rPr lang="en-US" altLang="zh-CN" dirty="0">
                <a:latin typeface="+mj-lt"/>
              </a:rPr>
              <a:t> off-centering</a:t>
            </a:r>
            <a:endParaRPr lang="zh-CN" altLang="en-US" dirty="0">
              <a:latin typeface="+mj-lt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A26A1EC4-78F5-5932-B9C7-343C6DA64E23}"/>
              </a:ext>
            </a:extLst>
          </p:cNvPr>
          <p:cNvSpPr/>
          <p:nvPr/>
        </p:nvSpPr>
        <p:spPr>
          <a:xfrm>
            <a:off x="9984619" y="1396568"/>
            <a:ext cx="2164898" cy="223666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40DCA6A2-76CF-471B-BB9B-EF92C9EC6E4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36045" y="1510705"/>
            <a:ext cx="2080913" cy="1977898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8DCA8AB4-E5B4-B3BD-07C2-FF564EFC4B82}"/>
              </a:ext>
            </a:extLst>
          </p:cNvPr>
          <p:cNvSpPr txBox="1"/>
          <p:nvPr/>
        </p:nvSpPr>
        <p:spPr>
          <a:xfrm>
            <a:off x="10098348" y="3699817"/>
            <a:ext cx="1956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+mj-lt"/>
              </a:rPr>
              <a:t>Effective volume</a:t>
            </a:r>
          </a:p>
          <a:p>
            <a:pPr algn="ctr"/>
            <a:r>
              <a:rPr lang="en-US" altLang="zh-CN" dirty="0">
                <a:latin typeface="+mj-lt"/>
              </a:rPr>
              <a:t>[NI</a:t>
            </a:r>
            <a:r>
              <a:rPr lang="en-US" altLang="zh-CN" baseline="-25000" dirty="0">
                <a:latin typeface="+mj-lt"/>
              </a:rPr>
              <a:t>8</a:t>
            </a:r>
            <a:r>
              <a:rPr lang="en-US" altLang="zh-CN" dirty="0">
                <a:latin typeface="+mj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394253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ADB8D3-3B07-1578-0BA6-CDDBB5B8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Origin of ns</a:t>
            </a:r>
            <a:r>
              <a:rPr lang="en-US" altLang="zh-CN" baseline="30000" dirty="0"/>
              <a:t>2</a:t>
            </a:r>
            <a:r>
              <a:rPr lang="en-US" altLang="zh-CN" dirty="0"/>
              <a:t> LPE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FE8128-6299-6613-2153-D7873BD16E6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CN" sz="2400" dirty="0">
                <a:latin typeface="+mj-lt"/>
              </a:rPr>
              <a:t>DFT Calculation Results</a:t>
            </a:r>
          </a:p>
          <a:p>
            <a:r>
              <a:rPr lang="en-US" altLang="zh-CN" dirty="0"/>
              <a:t>Model: Cs</a:t>
            </a:r>
            <a:r>
              <a:rPr lang="en-US" altLang="zh-CN" baseline="-25000" dirty="0"/>
              <a:t>2</a:t>
            </a:r>
            <a:r>
              <a:rPr lang="en-US" altLang="zh-CN" dirty="0"/>
              <a:t>PbI</a:t>
            </a:r>
            <a:r>
              <a:rPr lang="en-US" altLang="zh-CN" baseline="-25000" dirty="0"/>
              <a:t>4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3FC876-90CB-7DE5-641D-AE062E92EC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i="1" dirty="0" err="1"/>
              <a:t>Angew</a:t>
            </a:r>
            <a:r>
              <a:rPr lang="en-US" altLang="zh-CN" i="1" dirty="0"/>
              <a:t>. Chem. Int. Ed</a:t>
            </a:r>
            <a:r>
              <a:rPr lang="en-US" altLang="zh-CN" dirty="0"/>
              <a:t>. </a:t>
            </a:r>
            <a:r>
              <a:rPr lang="en-US" altLang="zh-CN" b="1" dirty="0"/>
              <a:t>2023</a:t>
            </a:r>
            <a:r>
              <a:rPr lang="en-US" altLang="zh-CN" dirty="0"/>
              <a:t>, 62, e202304515.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F11F8A-9126-0776-4860-EB548CA7CB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3174"/>
          <a:stretch/>
        </p:blipFill>
        <p:spPr>
          <a:xfrm>
            <a:off x="4081686" y="4129848"/>
            <a:ext cx="2264349" cy="17490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2994F6-1538-92D8-92EF-2E979F1B19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055" t="-441" r="37119" b="441"/>
          <a:stretch/>
        </p:blipFill>
        <p:spPr>
          <a:xfrm>
            <a:off x="4022975" y="2446078"/>
            <a:ext cx="2264349" cy="174908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9AC4AB8-8E85-86C7-F73A-8B4A4DE2E5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7" r="73107"/>
          <a:stretch/>
        </p:blipFill>
        <p:spPr>
          <a:xfrm>
            <a:off x="4051800" y="895288"/>
            <a:ext cx="2264349" cy="17490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5EEFF81-8816-C1A9-DD29-6022CE648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4" r="17261"/>
          <a:stretch/>
        </p:blipFill>
        <p:spPr>
          <a:xfrm>
            <a:off x="6129640" y="636877"/>
            <a:ext cx="6086567" cy="5544911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7C357E6E-EDD7-FAEB-8AC2-F77777696232}"/>
              </a:ext>
            </a:extLst>
          </p:cNvPr>
          <p:cNvGrpSpPr/>
          <p:nvPr/>
        </p:nvGrpSpPr>
        <p:grpSpPr>
          <a:xfrm>
            <a:off x="15021" y="2305086"/>
            <a:ext cx="4012572" cy="917849"/>
            <a:chOff x="31448" y="2546857"/>
            <a:chExt cx="4012572" cy="917849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CB1C791-5DCC-C124-D848-2A5A3BD6CF94}"/>
                </a:ext>
              </a:extLst>
            </p:cNvPr>
            <p:cNvSpPr txBox="1"/>
            <p:nvPr/>
          </p:nvSpPr>
          <p:spPr>
            <a:xfrm>
              <a:off x="31448" y="2546857"/>
              <a:ext cx="20042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/>
                <a:t>Stretched Axis</a:t>
              </a:r>
              <a:endParaRPr lang="zh-CN" altLang="en-US" sz="2000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7AC04DD-6CBE-99A1-17B5-677C872684E1}"/>
                </a:ext>
              </a:extLst>
            </p:cNvPr>
            <p:cNvSpPr txBox="1"/>
            <p:nvPr/>
          </p:nvSpPr>
          <p:spPr>
            <a:xfrm>
              <a:off x="1236555" y="3064596"/>
              <a:ext cx="28074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/>
                <a:t>Anharmonic Double-well</a:t>
              </a:r>
              <a:endParaRPr lang="zh-CN" altLang="en-US" sz="2000" dirty="0"/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680AFF72-FB30-35D2-1FBD-8C23FAE29A52}"/>
                </a:ext>
              </a:extLst>
            </p:cNvPr>
            <p:cNvCxnSpPr/>
            <p:nvPr/>
          </p:nvCxnSpPr>
          <p:spPr>
            <a:xfrm>
              <a:off x="1511753" y="2904546"/>
              <a:ext cx="254000" cy="254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4B283B41-6DFA-DB64-9AE9-5C9A83B3225F}"/>
                </a:ext>
              </a:extLst>
            </p:cNvPr>
            <p:cNvCxnSpPr/>
            <p:nvPr/>
          </p:nvCxnSpPr>
          <p:spPr>
            <a:xfrm>
              <a:off x="1677096" y="2910941"/>
              <a:ext cx="254000" cy="254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AA9C841-2224-324E-3952-E856C1764FA8}"/>
              </a:ext>
            </a:extLst>
          </p:cNvPr>
          <p:cNvGrpSpPr/>
          <p:nvPr/>
        </p:nvGrpSpPr>
        <p:grpSpPr>
          <a:xfrm>
            <a:off x="97663" y="3429000"/>
            <a:ext cx="3783682" cy="959966"/>
            <a:chOff x="31448" y="3791975"/>
            <a:chExt cx="3783682" cy="959966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7FC92D3-5E19-974D-1B6A-35544C26F895}"/>
                </a:ext>
              </a:extLst>
            </p:cNvPr>
            <p:cNvSpPr txBox="1"/>
            <p:nvPr/>
          </p:nvSpPr>
          <p:spPr>
            <a:xfrm>
              <a:off x="31448" y="3791975"/>
              <a:ext cx="20042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/>
                <a:t>Unstretched Axis</a:t>
              </a:r>
              <a:endParaRPr lang="zh-CN" altLang="en-US" sz="2000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20FFB15-5D65-917E-ABFF-0340C85BC4AE}"/>
                </a:ext>
              </a:extLst>
            </p:cNvPr>
            <p:cNvSpPr txBox="1"/>
            <p:nvPr/>
          </p:nvSpPr>
          <p:spPr>
            <a:xfrm>
              <a:off x="1465444" y="4351831"/>
              <a:ext cx="2349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/>
                <a:t>Harmonic Parabola</a:t>
              </a:r>
              <a:endParaRPr lang="zh-CN" altLang="en-US" sz="2000" dirty="0"/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4DF17EF6-BF84-46D9-A6A7-5A9283B059A4}"/>
                </a:ext>
              </a:extLst>
            </p:cNvPr>
            <p:cNvCxnSpPr/>
            <p:nvPr/>
          </p:nvCxnSpPr>
          <p:spPr>
            <a:xfrm>
              <a:off x="1570652" y="4144958"/>
              <a:ext cx="254000" cy="254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1D333251-A958-DC66-E9CC-4338A73B49BE}"/>
                </a:ext>
              </a:extLst>
            </p:cNvPr>
            <p:cNvCxnSpPr/>
            <p:nvPr/>
          </p:nvCxnSpPr>
          <p:spPr>
            <a:xfrm>
              <a:off x="1735995" y="4151353"/>
              <a:ext cx="254000" cy="254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箭头: 下 20">
            <a:extLst>
              <a:ext uri="{FF2B5EF4-FFF2-40B4-BE49-F238E27FC236}">
                <a16:creationId xmlns:a16="http://schemas.microsoft.com/office/drawing/2014/main" id="{D8EEF65B-B6E8-1C3B-E336-35F0138D7CD1}"/>
              </a:ext>
            </a:extLst>
          </p:cNvPr>
          <p:cNvSpPr/>
          <p:nvPr/>
        </p:nvSpPr>
        <p:spPr>
          <a:xfrm>
            <a:off x="1735664" y="4643154"/>
            <a:ext cx="567274" cy="553858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0FF8C28-BEF8-8709-D652-5FB6E2FE0BFF}"/>
              </a:ext>
            </a:extLst>
          </p:cNvPr>
          <p:cNvSpPr txBox="1"/>
          <p:nvPr/>
        </p:nvSpPr>
        <p:spPr>
          <a:xfrm>
            <a:off x="-24207" y="5380331"/>
            <a:ext cx="4223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1313A1"/>
                </a:solidFill>
                <a:latin typeface="+mj-lt"/>
              </a:rPr>
              <a:t>Pb-I elongation induces 6s</a:t>
            </a:r>
            <a:r>
              <a:rPr lang="en-US" altLang="zh-CN" sz="2000" b="1" baseline="30000" dirty="0">
                <a:solidFill>
                  <a:srgbClr val="1313A1"/>
                </a:solidFill>
                <a:latin typeface="+mj-lt"/>
              </a:rPr>
              <a:t>2</a:t>
            </a:r>
            <a:r>
              <a:rPr lang="en-US" altLang="zh-CN" sz="2000" b="1" dirty="0">
                <a:solidFill>
                  <a:srgbClr val="1313A1"/>
                </a:solidFill>
                <a:latin typeface="+mj-lt"/>
              </a:rPr>
              <a:t> LPE</a:t>
            </a:r>
            <a:endParaRPr lang="zh-CN" altLang="en-US" sz="2000" b="1" dirty="0">
              <a:solidFill>
                <a:srgbClr val="1313A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02833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D69C9F-8BFC-5767-25ED-78D3B3212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Correlating ns</a:t>
            </a:r>
            <a:r>
              <a:rPr lang="en-US" altLang="zh-CN" baseline="30000" dirty="0"/>
              <a:t>2</a:t>
            </a:r>
            <a:r>
              <a:rPr lang="en-US" altLang="zh-CN" dirty="0"/>
              <a:t> LPE with PLQY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1680A06-51A1-F796-4C1A-A79BF49086C5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en-US" altLang="zh-CN" sz="2400" dirty="0">
                    <a:latin typeface="+mj-lt"/>
                  </a:rPr>
                  <a:t>Urbach Tail &amp; Asymmetry Factor (AF)</a:t>
                </a:r>
              </a:p>
              <a:p>
                <a:r>
                  <a:rPr lang="en-US" altLang="zh-CN" dirty="0"/>
                  <a:t>Both reflect the exciton-phonon coupling (EPC) strength;</a:t>
                </a:r>
              </a:p>
              <a:p>
                <a:r>
                  <a:rPr lang="en-US" altLang="zh-CN" b="1" dirty="0"/>
                  <a:t>Urbach tail</a:t>
                </a:r>
                <a:r>
                  <a:rPr lang="en-US" altLang="zh-CN" dirty="0"/>
                  <a:t>: low-energy tailing of PL peak</a:t>
                </a:r>
              </a:p>
              <a:p>
                <a:r>
                  <a:rPr lang="en-US" altLang="zh-CN" dirty="0"/>
                  <a:t>	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𝑼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altLang="zh-CN" dirty="0"/>
                  <a:t>		E</a:t>
                </a:r>
                <a:r>
                  <a:rPr lang="en-US" altLang="zh-CN" baseline="-25000" dirty="0"/>
                  <a:t>U</a:t>
                </a:r>
                <a:r>
                  <a:rPr lang="en-US" altLang="zh-CN" dirty="0"/>
                  <a:t>: Urbach energy</a:t>
                </a:r>
              </a:p>
              <a:p>
                <a:r>
                  <a:rPr lang="en-US" altLang="zh-CN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ℏ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F658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F65800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65800"/>
                                </a:solidFill>
                                <a:latin typeface="Cambria Math" panose="02040503050406030204" pitchFamily="18" charset="0"/>
                              </a:rPr>
                              <m:t>𝒑𝒉</m:t>
                            </m:r>
                          </m:sub>
                        </m:sSub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coth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  <m:sSub>
                                      <m:sSubPr>
                                        <m:ctrlPr>
                                          <a:rPr lang="en-US" altLang="zh-CN" b="1" i="1" smtClean="0">
                                            <a:solidFill>
                                              <a:srgbClr val="F658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solidFill>
                                              <a:srgbClr val="F658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𝝎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solidFill>
                                              <a:srgbClr val="F658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𝒑𝒉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func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Asymmetry Factor (AF)</a:t>
                </a:r>
                <a:r>
                  <a:rPr lang="en-US" altLang="zh-CN" dirty="0"/>
                  <a:t>:</a:t>
                </a:r>
              </a:p>
              <a:p>
                <a:r>
                  <a:rPr lang="en-US" altLang="zh-CN" dirty="0"/>
                  <a:t>	An easier way to quantize E</a:t>
                </a:r>
                <a:r>
                  <a:rPr lang="en-US" altLang="zh-CN" baseline="-25000" dirty="0"/>
                  <a:t>U</a:t>
                </a:r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	</a:t>
                </a:r>
                <a:r>
                  <a:rPr lang="en-US" altLang="zh-CN" b="1" dirty="0">
                    <a:solidFill>
                      <a:srgbClr val="1313A1"/>
                    </a:solidFill>
                  </a:rPr>
                  <a:t>Stronger EPC </a:t>
                </a:r>
                <a:r>
                  <a:rPr lang="zh-CN" altLang="en-US" b="1" dirty="0">
                    <a:solidFill>
                      <a:srgbClr val="1313A1"/>
                    </a:solidFill>
                  </a:rPr>
                  <a:t>→ </a:t>
                </a:r>
                <a:r>
                  <a:rPr lang="en-US" altLang="zh-CN" b="1" dirty="0">
                    <a:solidFill>
                      <a:srgbClr val="1313A1"/>
                    </a:solidFill>
                  </a:rPr>
                  <a:t>Larger E</a:t>
                </a:r>
                <a:r>
                  <a:rPr lang="en-US" altLang="zh-CN" b="1" baseline="-25000" dirty="0">
                    <a:solidFill>
                      <a:srgbClr val="1313A1"/>
                    </a:solidFill>
                  </a:rPr>
                  <a:t>U</a:t>
                </a:r>
                <a:r>
                  <a:rPr lang="en-US" altLang="zh-CN" b="1" dirty="0">
                    <a:solidFill>
                      <a:srgbClr val="1313A1"/>
                    </a:solidFill>
                  </a:rPr>
                  <a:t> </a:t>
                </a:r>
                <a:r>
                  <a:rPr lang="zh-CN" altLang="en-US" b="1" dirty="0">
                    <a:solidFill>
                      <a:srgbClr val="1313A1"/>
                    </a:solidFill>
                  </a:rPr>
                  <a:t>→ </a:t>
                </a:r>
                <a:r>
                  <a:rPr lang="en-US" altLang="zh-CN" b="1" dirty="0">
                    <a:solidFill>
                      <a:srgbClr val="1313A1"/>
                    </a:solidFill>
                  </a:rPr>
                  <a:t>Longer Tail</a:t>
                </a:r>
              </a:p>
              <a:p>
                <a:r>
                  <a:rPr lang="en-US" altLang="zh-CN" b="1" dirty="0">
                    <a:solidFill>
                      <a:srgbClr val="1313A1"/>
                    </a:solidFill>
                  </a:rPr>
                  <a:t>		</a:t>
                </a:r>
                <a:r>
                  <a:rPr lang="zh-CN" altLang="en-US" b="1" dirty="0">
                    <a:solidFill>
                      <a:srgbClr val="1313A1"/>
                    </a:solidFill>
                  </a:rPr>
                  <a:t>→ </a:t>
                </a:r>
                <a:r>
                  <a:rPr lang="en-US" altLang="zh-CN" b="1" dirty="0">
                    <a:solidFill>
                      <a:srgbClr val="1313A1"/>
                    </a:solidFill>
                  </a:rPr>
                  <a:t>Larger AF</a:t>
                </a: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1680A06-51A1-F796-4C1A-A79BF49086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765" t="-6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F0F4699-1E3D-42B7-079F-64A6696DD9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i="1" dirty="0"/>
              <a:t>J. Phys. D: Appl. Phys</a:t>
            </a:r>
            <a:r>
              <a:rPr lang="en-US" altLang="zh-CN" dirty="0"/>
              <a:t>. </a:t>
            </a:r>
            <a:r>
              <a:rPr lang="en-US" altLang="zh-CN" b="1" dirty="0"/>
              <a:t>2021</a:t>
            </a:r>
            <a:r>
              <a:rPr lang="en-US" altLang="zh-CN" dirty="0"/>
              <a:t>, 54, 383001.	</a:t>
            </a:r>
            <a:r>
              <a:rPr lang="en-US" altLang="zh-CN" i="1" dirty="0" err="1"/>
              <a:t>Angew</a:t>
            </a:r>
            <a:r>
              <a:rPr lang="en-US" altLang="zh-CN" i="1" dirty="0"/>
              <a:t>. Chem. Int. Ed</a:t>
            </a:r>
            <a:r>
              <a:rPr lang="en-US" altLang="zh-CN" dirty="0"/>
              <a:t>. </a:t>
            </a:r>
            <a:r>
              <a:rPr lang="en-US" altLang="zh-CN" b="1" dirty="0"/>
              <a:t>2023</a:t>
            </a:r>
            <a:r>
              <a:rPr lang="en-US" altLang="zh-CN" dirty="0"/>
              <a:t>, 62, e202304515.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5F6A62-0586-00A4-8992-735D71A05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27" y="1071285"/>
            <a:ext cx="5116022" cy="532659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9C34A52-5F36-5FBC-3619-F79CABE40694}"/>
              </a:ext>
            </a:extLst>
          </p:cNvPr>
          <p:cNvSpPr txBox="1"/>
          <p:nvPr/>
        </p:nvSpPr>
        <p:spPr>
          <a:xfrm>
            <a:off x="8876522" y="3912638"/>
            <a:ext cx="1747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</a:rPr>
              <a:t>(Weak EPC)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A196C0C-CEAD-3B5E-B2BA-60D226EB4F38}"/>
              </a:ext>
            </a:extLst>
          </p:cNvPr>
          <p:cNvSpPr txBox="1"/>
          <p:nvPr/>
        </p:nvSpPr>
        <p:spPr>
          <a:xfrm>
            <a:off x="8876521" y="5007429"/>
            <a:ext cx="1747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</a:rPr>
              <a:t>(Strong EPC)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638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D69C9F-8BFC-5767-25ED-78D3B3212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Correlating ns</a:t>
            </a:r>
            <a:r>
              <a:rPr lang="en-US" altLang="zh-CN" baseline="30000" dirty="0"/>
              <a:t>2</a:t>
            </a:r>
            <a:r>
              <a:rPr lang="en-US" altLang="zh-CN" dirty="0"/>
              <a:t> LPE with PLQY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F0F4699-1E3D-42B7-079F-64A6696DD9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i="1" dirty="0" err="1"/>
              <a:t>Angew</a:t>
            </a:r>
            <a:r>
              <a:rPr lang="en-US" altLang="zh-CN" i="1" dirty="0"/>
              <a:t>. Chem. Int. Ed</a:t>
            </a:r>
            <a:r>
              <a:rPr lang="en-US" altLang="zh-CN" dirty="0"/>
              <a:t>. </a:t>
            </a:r>
            <a:r>
              <a:rPr lang="en-US" altLang="zh-CN" b="1" dirty="0"/>
              <a:t>2023</a:t>
            </a:r>
            <a:r>
              <a:rPr lang="en-US" altLang="zh-CN" dirty="0"/>
              <a:t>, 62, e202304515.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372049E-3925-607B-3A2C-42B684194A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11" b="57510"/>
          <a:stretch/>
        </p:blipFill>
        <p:spPr>
          <a:xfrm>
            <a:off x="222911" y="1152517"/>
            <a:ext cx="11969089" cy="5095881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D718401-2622-9F94-9672-6A4FCA30825C}"/>
              </a:ext>
            </a:extLst>
          </p:cNvPr>
          <p:cNvCxnSpPr>
            <a:cxnSpLocks/>
          </p:cNvCxnSpPr>
          <p:nvPr/>
        </p:nvCxnSpPr>
        <p:spPr>
          <a:xfrm flipV="1">
            <a:off x="1536928" y="2304143"/>
            <a:ext cx="3387043" cy="3102428"/>
          </a:xfrm>
          <a:prstGeom prst="line">
            <a:avLst/>
          </a:prstGeom>
          <a:ln w="190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596DAFA-E3DA-ED4D-1C57-8051B485719F}"/>
              </a:ext>
            </a:extLst>
          </p:cNvPr>
          <p:cNvCxnSpPr>
            <a:cxnSpLocks/>
          </p:cNvCxnSpPr>
          <p:nvPr/>
        </p:nvCxnSpPr>
        <p:spPr>
          <a:xfrm flipH="1" flipV="1">
            <a:off x="6643914" y="2159000"/>
            <a:ext cx="3164115" cy="1846943"/>
          </a:xfrm>
          <a:prstGeom prst="line">
            <a:avLst/>
          </a:prstGeom>
          <a:ln w="190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DFC121E3-3088-BFE0-F7DB-F55DFF9E56F3}"/>
              </a:ext>
            </a:extLst>
          </p:cNvPr>
          <p:cNvSpPr/>
          <p:nvPr/>
        </p:nvSpPr>
        <p:spPr>
          <a:xfrm>
            <a:off x="1536928" y="3080657"/>
            <a:ext cx="583775" cy="1772255"/>
          </a:xfrm>
          <a:prstGeom prst="ellipse">
            <a:avLst/>
          </a:prstGeom>
          <a:noFill/>
          <a:ln w="19050">
            <a:solidFill>
              <a:srgbClr val="F658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CF7BFA6-4BBB-B677-EC23-33A4775C1968}"/>
              </a:ext>
            </a:extLst>
          </p:cNvPr>
          <p:cNvSpPr txBox="1"/>
          <p:nvPr/>
        </p:nvSpPr>
        <p:spPr>
          <a:xfrm>
            <a:off x="1125895" y="1152517"/>
            <a:ext cx="2992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j-lt"/>
              </a:rPr>
              <a:t>AF vs. Pb-I bond length</a:t>
            </a:r>
            <a:endParaRPr lang="zh-CN" altLang="en-US" b="1" dirty="0">
              <a:latin typeface="+mj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CDBA193-4267-AAE6-D58A-5E053CCC24FE}"/>
              </a:ext>
            </a:extLst>
          </p:cNvPr>
          <p:cNvSpPr txBox="1"/>
          <p:nvPr/>
        </p:nvSpPr>
        <p:spPr>
          <a:xfrm>
            <a:off x="7358743" y="1152517"/>
            <a:ext cx="2992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>
                <a:latin typeface="+mj-lt"/>
              </a:rPr>
              <a:t>Relative PLQY vs. AF</a:t>
            </a:r>
            <a:endParaRPr lang="zh-CN" altLang="en-US" b="1" dirty="0">
              <a:latin typeface="+mj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4E1B525-133A-2ED1-35A3-C0142B7B70D8}"/>
              </a:ext>
            </a:extLst>
          </p:cNvPr>
          <p:cNvSpPr txBox="1"/>
          <p:nvPr/>
        </p:nvSpPr>
        <p:spPr>
          <a:xfrm>
            <a:off x="1335298" y="2230665"/>
            <a:ext cx="23471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65800"/>
                </a:solidFill>
                <a:latin typeface="+mj-lt"/>
              </a:rPr>
              <a:t>Octahedral tilting 2D LHPs</a:t>
            </a:r>
          </a:p>
          <a:p>
            <a:r>
              <a:rPr lang="en-US" altLang="zh-CN" sz="1400" dirty="0">
                <a:solidFill>
                  <a:srgbClr val="F65800"/>
                </a:solidFill>
                <a:latin typeface="+mj-lt"/>
              </a:rPr>
              <a:t>(PA)</a:t>
            </a:r>
            <a:r>
              <a:rPr lang="en-US" altLang="zh-CN" sz="1400" baseline="-25000" dirty="0">
                <a:solidFill>
                  <a:srgbClr val="F65800"/>
                </a:solidFill>
                <a:latin typeface="+mj-lt"/>
              </a:rPr>
              <a:t>2</a:t>
            </a:r>
            <a:r>
              <a:rPr lang="en-US" altLang="zh-CN" sz="1400" dirty="0">
                <a:solidFill>
                  <a:srgbClr val="F65800"/>
                </a:solidFill>
                <a:latin typeface="+mj-lt"/>
              </a:rPr>
              <a:t>PbI</a:t>
            </a:r>
            <a:r>
              <a:rPr lang="en-US" altLang="zh-CN" sz="1400" baseline="-25000" dirty="0">
                <a:solidFill>
                  <a:srgbClr val="F65800"/>
                </a:solidFill>
                <a:latin typeface="+mj-lt"/>
              </a:rPr>
              <a:t>4</a:t>
            </a:r>
          </a:p>
          <a:p>
            <a:r>
              <a:rPr lang="en-US" altLang="zh-CN" sz="1400" dirty="0">
                <a:solidFill>
                  <a:srgbClr val="F65800"/>
                </a:solidFill>
                <a:latin typeface="+mj-lt"/>
              </a:rPr>
              <a:t>(BA)</a:t>
            </a:r>
            <a:r>
              <a:rPr lang="en-US" altLang="zh-CN" sz="1400" baseline="-25000" dirty="0">
                <a:solidFill>
                  <a:srgbClr val="F65800"/>
                </a:solidFill>
                <a:latin typeface="+mj-lt"/>
              </a:rPr>
              <a:t>2</a:t>
            </a:r>
            <a:r>
              <a:rPr lang="en-US" altLang="zh-CN" sz="1400" dirty="0">
                <a:solidFill>
                  <a:srgbClr val="F65800"/>
                </a:solidFill>
                <a:latin typeface="+mj-lt"/>
              </a:rPr>
              <a:t>PbI</a:t>
            </a:r>
            <a:r>
              <a:rPr lang="en-US" altLang="zh-CN" sz="1400" baseline="-25000" dirty="0">
                <a:solidFill>
                  <a:srgbClr val="F65800"/>
                </a:solidFill>
                <a:latin typeface="+mj-lt"/>
              </a:rPr>
              <a:t>4</a:t>
            </a:r>
            <a:endParaRPr lang="zh-CN" altLang="en-US" sz="1400" baseline="-25000" dirty="0">
              <a:solidFill>
                <a:srgbClr val="F658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5018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40944ED-B77D-DD12-735D-AECF35155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92" y="971799"/>
            <a:ext cx="10472616" cy="331392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FE68D30-DF90-8D0D-CB7A-FBD2927EC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Correlating ns</a:t>
            </a:r>
            <a:r>
              <a:rPr lang="en-US" altLang="zh-CN" baseline="30000" dirty="0"/>
              <a:t>2</a:t>
            </a:r>
            <a:r>
              <a:rPr lang="en-US" altLang="zh-CN" dirty="0"/>
              <a:t> LPE with PLQY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0EAD00-8EAF-B1BB-70AB-440DDFB6952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7423" y="4229239"/>
            <a:ext cx="11957154" cy="2273161"/>
          </a:xfrm>
        </p:spPr>
        <p:txBody>
          <a:bodyPr numCol="2"/>
          <a:lstStyle/>
          <a:p>
            <a:r>
              <a:rPr lang="en-US" altLang="zh-CN" sz="2400" dirty="0">
                <a:latin typeface="+mj-lt"/>
              </a:rPr>
              <a:t>Shortening Pb-I bond Length by Pressure</a:t>
            </a:r>
          </a:p>
          <a:p>
            <a:r>
              <a:rPr lang="en-US" altLang="zh-CN" dirty="0"/>
              <a:t>As P increases:</a:t>
            </a:r>
          </a:p>
          <a:p>
            <a:r>
              <a:rPr lang="en-US" altLang="zh-CN" dirty="0"/>
              <a:t>	- Pb-I bond length </a:t>
            </a:r>
            <a:r>
              <a:rPr lang="zh-CN" altLang="en-US" dirty="0"/>
              <a:t>↓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	- PL intensity </a:t>
            </a:r>
            <a:r>
              <a:rPr lang="zh-CN" altLang="en-US" dirty="0"/>
              <a:t>↑ </a:t>
            </a:r>
            <a:r>
              <a:rPr lang="en-US" altLang="zh-CN" dirty="0"/>
              <a:t>then </a:t>
            </a:r>
            <a:r>
              <a:rPr lang="zh-CN" altLang="en-US" dirty="0"/>
              <a:t>↓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	- AF </a:t>
            </a:r>
            <a:r>
              <a:rPr lang="zh-CN" altLang="en-US" dirty="0"/>
              <a:t>↓</a:t>
            </a:r>
            <a:r>
              <a:rPr lang="en-US" altLang="zh-CN" dirty="0"/>
              <a:t>;</a:t>
            </a:r>
          </a:p>
          <a:p>
            <a:endParaRPr lang="en-US" altLang="zh-CN" dirty="0"/>
          </a:p>
          <a:p>
            <a:r>
              <a:rPr lang="en-US" altLang="zh-CN" dirty="0"/>
              <a:t>	- Raman peak frequency </a:t>
            </a:r>
            <a:r>
              <a:rPr lang="zh-CN" altLang="en-US" dirty="0"/>
              <a:t>↑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	- Raman central peak </a:t>
            </a:r>
            <a:r>
              <a:rPr lang="zh-CN" altLang="en-US" dirty="0"/>
              <a:t>↓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All indicate </a:t>
            </a:r>
            <a:r>
              <a:rPr lang="en-US" altLang="zh-CN" b="1" dirty="0">
                <a:solidFill>
                  <a:srgbClr val="1313A1"/>
                </a:solidFill>
              </a:rPr>
              <a:t>less tendency of 6s</a:t>
            </a:r>
            <a:r>
              <a:rPr lang="en-US" altLang="zh-CN" b="1" baseline="30000" dirty="0">
                <a:solidFill>
                  <a:srgbClr val="1313A1"/>
                </a:solidFill>
              </a:rPr>
              <a:t>2</a:t>
            </a:r>
            <a:r>
              <a:rPr lang="en-US" altLang="zh-CN" b="1" dirty="0">
                <a:solidFill>
                  <a:srgbClr val="1313A1"/>
                </a:solidFill>
              </a:rPr>
              <a:t> LPE</a:t>
            </a:r>
            <a:r>
              <a:rPr lang="en-US" altLang="zh-CN" dirty="0"/>
              <a:t> because of the </a:t>
            </a:r>
            <a:r>
              <a:rPr lang="en-US" altLang="zh-CN" b="1" dirty="0">
                <a:solidFill>
                  <a:srgbClr val="1313A1"/>
                </a:solidFill>
              </a:rPr>
              <a:t>shortening</a:t>
            </a:r>
            <a:r>
              <a:rPr lang="en-US" altLang="zh-CN" dirty="0"/>
              <a:t> of Pb-I bond length.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89A41AD-AF36-AB17-EB32-C2D6C269FB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i="1" dirty="0" err="1"/>
              <a:t>Angew</a:t>
            </a:r>
            <a:r>
              <a:rPr lang="en-US" altLang="zh-CN" i="1" dirty="0"/>
              <a:t>. Chem. Int. Ed</a:t>
            </a:r>
            <a:r>
              <a:rPr lang="en-US" altLang="zh-CN" dirty="0"/>
              <a:t>. </a:t>
            </a:r>
            <a:r>
              <a:rPr lang="en-US" altLang="zh-CN" b="1" dirty="0"/>
              <a:t>2023</a:t>
            </a:r>
            <a:r>
              <a:rPr lang="en-US" altLang="zh-CN" dirty="0"/>
              <a:t>, 62, e202304515.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9678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86AB75-D170-F3CE-7E6E-7F13C316E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23" y="905595"/>
            <a:ext cx="11957154" cy="461495"/>
          </a:xfrm>
        </p:spPr>
        <p:txBody>
          <a:bodyPr/>
          <a:lstStyle/>
          <a:p>
            <a:r>
              <a:rPr lang="en-US" altLang="zh-CN" dirty="0"/>
              <a:t>Details of this work are available online: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7D8C68C-DEB9-6DFC-30B3-86304186A7C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17527" y="1432377"/>
            <a:ext cx="11957050" cy="3696051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93A5494-7E91-9EA9-AF47-8FAD65247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529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4B9FF4-73AE-ACB9-A42E-3BF974D45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Measuring Exciton Diffusivity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CF75FF7-E378-8AB7-988D-C76A7F719AD4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en-US" altLang="zh-CN" sz="2400" dirty="0">
                    <a:latin typeface="+mj-lt"/>
                  </a:rPr>
                  <a:t>Exciton Diffusion Dynamics</a:t>
                </a:r>
              </a:p>
              <a:p>
                <a:r>
                  <a:rPr lang="en-US" altLang="zh-CN" dirty="0"/>
                  <a:t>Classic diffusion model &amp; PL:</a:t>
                </a:r>
              </a:p>
              <a:p>
                <a:r>
                  <a:rPr lang="en-US" altLang="zh-CN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solution:</a:t>
                </a:r>
              </a:p>
              <a:p>
                <a:r>
                  <a:rPr lang="en-US" altLang="zh-CN" dirty="0"/>
                  <a:t>	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𝑘𝑡</m:t>
                            </m:r>
                          </m:e>
                        </m:d>
                      </m:e>
                    </m:func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𝐷𝑡</m:t>
                            </m:r>
                          </m:e>
                        </m:rad>
                      </m:den>
                    </m:f>
                    <m:nary>
                      <m:nary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zh-CN" b="0" i="1" smtClean="0">
                            <a:solidFill>
                              <a:srgbClr val="F658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F658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rgbClr val="F658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rgbClr val="F658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F658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solidFill>
                                  <a:srgbClr val="F65800"/>
                                </a:solidFill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zh-CN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altLang="zh-CN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CN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zh-CN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endParaRPr lang="en-US" altLang="zh-CN" dirty="0"/>
              </a:p>
              <a:p>
                <a:r>
                  <a:rPr lang="en-US" altLang="zh-CN" dirty="0"/>
                  <a:t>or	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altLang="zh-CN" b="0" i="1" smtClean="0">
                        <a:solidFill>
                          <a:srgbClr val="F658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F658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658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658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658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F658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Exciton concentration follows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Gaussian</a:t>
                </a:r>
                <a:r>
                  <a:rPr lang="en-US" altLang="zh-CN" dirty="0"/>
                  <a:t> shape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Exciton diffusivity D is calculated from:</a:t>
                </a:r>
              </a:p>
              <a:p>
                <a:r>
                  <a:rPr lang="en-US" altLang="zh-CN" dirty="0"/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𝑫𝒕</m:t>
                    </m:r>
                  </m:oMath>
                </a14:m>
                <a:endParaRPr lang="en-US" altLang="zh-CN" b="1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CF75FF7-E378-8AB7-988D-C76A7F719A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765" t="-6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74D830-A641-A12E-717C-B079ABE259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i="1" dirty="0"/>
              <a:t>Nat. Comm</a:t>
            </a:r>
            <a:r>
              <a:rPr lang="en-US" altLang="zh-CN" dirty="0"/>
              <a:t>. </a:t>
            </a:r>
            <a:r>
              <a:rPr lang="en-US" altLang="zh-CN" b="1" dirty="0"/>
              <a:t>2020</a:t>
            </a:r>
            <a:r>
              <a:rPr lang="en-US" altLang="zh-CN" dirty="0"/>
              <a:t>, 11, 664.	</a:t>
            </a:r>
            <a:r>
              <a:rPr lang="en-US" altLang="zh-CN" i="1" dirty="0"/>
              <a:t>Adv. Energy Mater</a:t>
            </a:r>
            <a:r>
              <a:rPr lang="en-US" altLang="zh-CN" dirty="0"/>
              <a:t>. </a:t>
            </a:r>
            <a:r>
              <a:rPr lang="en-US" altLang="zh-CN" b="1" dirty="0"/>
              <a:t>2020</a:t>
            </a:r>
            <a:r>
              <a:rPr lang="en-US" altLang="zh-CN" dirty="0"/>
              <a:t>, 10, 1903781.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697BF12-14C6-D39C-7984-78C0CF9AB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817" y="774727"/>
            <a:ext cx="4910124" cy="335409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9B581D7-C7FB-8BFD-B195-061DB7983D6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9250" y="4208699"/>
            <a:ext cx="3166187" cy="24186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B4210F0-284A-60F0-7DB9-D67AB8372DF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25843" y="4252937"/>
            <a:ext cx="3116098" cy="233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12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DDFC99-D8AF-BB61-FD0B-34103D03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Measuring Exciton Diffusivity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7455A4-FB64-5F9A-413B-E48AE132021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CN" sz="2400" dirty="0">
                <a:latin typeface="+mj-lt"/>
              </a:rPr>
              <a:t>Exciton Diffusivity of 2D LHPs</a:t>
            </a:r>
          </a:p>
          <a:p>
            <a:r>
              <a:rPr lang="en-US" altLang="zh-CN" b="1" dirty="0"/>
              <a:t>1. Rigidity dominates</a:t>
            </a:r>
          </a:p>
          <a:p>
            <a:r>
              <a:rPr lang="en-US" altLang="zh-CN" dirty="0"/>
              <a:t>	4RAn series:</a:t>
            </a:r>
          </a:p>
          <a:p>
            <a:r>
              <a:rPr lang="en-US" altLang="zh-CN" dirty="0"/>
              <a:t>	</a:t>
            </a:r>
          </a:p>
          <a:p>
            <a:r>
              <a:rPr lang="en-US" altLang="zh-CN" dirty="0"/>
              <a:t>	</a:t>
            </a:r>
            <a:r>
              <a:rPr lang="en-US" altLang="zh-CN" b="1" dirty="0">
                <a:solidFill>
                  <a:srgbClr val="1313A1"/>
                </a:solidFill>
              </a:rPr>
              <a:t>Rigid LA</a:t>
            </a:r>
            <a:r>
              <a:rPr lang="en-US" altLang="zh-CN" dirty="0"/>
              <a:t> suppresses EPC, despite tilting</a:t>
            </a:r>
          </a:p>
          <a:p>
            <a:endParaRPr lang="en-US" altLang="zh-CN" dirty="0"/>
          </a:p>
          <a:p>
            <a:r>
              <a:rPr lang="en-US" altLang="zh-CN" b="1" dirty="0"/>
              <a:t>2. Distortion dominates</a:t>
            </a:r>
          </a:p>
          <a:p>
            <a:r>
              <a:rPr lang="en-US" altLang="zh-CN" dirty="0"/>
              <a:t>	</a:t>
            </a:r>
            <a:r>
              <a:rPr lang="en-US" altLang="zh-CN" dirty="0">
                <a:solidFill>
                  <a:srgbClr val="0070C0"/>
                </a:solidFill>
              </a:rPr>
              <a:t>Tilting</a:t>
            </a:r>
            <a:r>
              <a:rPr lang="en-US" altLang="zh-CN" dirty="0"/>
              <a:t> &amp; </a:t>
            </a:r>
            <a:r>
              <a:rPr lang="en-US" altLang="zh-CN" dirty="0">
                <a:solidFill>
                  <a:srgbClr val="FF0000"/>
                </a:solidFill>
              </a:rPr>
              <a:t>ns</a:t>
            </a:r>
            <a:r>
              <a:rPr lang="en-US" altLang="zh-CN" baseline="30000" dirty="0">
                <a:solidFill>
                  <a:srgbClr val="FF0000"/>
                </a:solidFill>
              </a:rPr>
              <a:t>2</a:t>
            </a:r>
            <a:r>
              <a:rPr lang="en-US" altLang="zh-CN" dirty="0">
                <a:solidFill>
                  <a:srgbClr val="FF0000"/>
                </a:solidFill>
              </a:rPr>
              <a:t> LPE</a:t>
            </a:r>
            <a:r>
              <a:rPr lang="en-US" altLang="zh-CN" dirty="0"/>
              <a:t> enhance </a:t>
            </a:r>
            <a:r>
              <a:rPr lang="en-US" altLang="zh-CN" b="1" dirty="0">
                <a:solidFill>
                  <a:srgbClr val="1313A1"/>
                </a:solidFill>
              </a:rPr>
              <a:t>EPC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	Exciton scattering </a:t>
            </a:r>
            <a:r>
              <a:rPr lang="zh-CN" altLang="en-US" dirty="0"/>
              <a:t>↑</a:t>
            </a:r>
            <a:r>
              <a:rPr lang="en-US" altLang="zh-CN" dirty="0"/>
              <a:t>, diffusivity </a:t>
            </a:r>
            <a:r>
              <a:rPr lang="zh-CN" altLang="en-US" dirty="0"/>
              <a:t>↓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97BFE1-9A9A-E7DC-FB59-422C1551EE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Unpublished</a:t>
            </a:r>
            <a:endParaRPr lang="zh-CN" alt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933E4EC-2F79-11BC-2211-22D24525CF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220922"/>
              </p:ext>
            </p:extLst>
          </p:nvPr>
        </p:nvGraphicFramePr>
        <p:xfrm>
          <a:off x="6830646" y="1360528"/>
          <a:ext cx="5142522" cy="4063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174">
                  <a:extLst>
                    <a:ext uri="{9D8B030D-6E8A-4147-A177-3AD203B41FA5}">
                      <a16:colId xmlns:a16="http://schemas.microsoft.com/office/drawing/2014/main" val="2569320630"/>
                    </a:ext>
                  </a:extLst>
                </a:gridCol>
                <a:gridCol w="1857457">
                  <a:extLst>
                    <a:ext uri="{9D8B030D-6E8A-4147-A177-3AD203B41FA5}">
                      <a16:colId xmlns:a16="http://schemas.microsoft.com/office/drawing/2014/main" val="1584469539"/>
                    </a:ext>
                  </a:extLst>
                </a:gridCol>
                <a:gridCol w="1570891">
                  <a:extLst>
                    <a:ext uri="{9D8B030D-6E8A-4147-A177-3AD203B41FA5}">
                      <a16:colId xmlns:a16="http://schemas.microsoft.com/office/drawing/2014/main" val="1362927015"/>
                    </a:ext>
                  </a:extLst>
                </a:gridCol>
              </a:tblGrid>
              <a:tr h="72618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lt"/>
                        </a:rPr>
                        <a:t>LA Cation</a:t>
                      </a:r>
                      <a:endParaRPr lang="zh-CN" alt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lt"/>
                        </a:rPr>
                        <a:t>Structural Distortion Type</a:t>
                      </a:r>
                      <a:endParaRPr lang="zh-CN" alt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lt"/>
                        </a:rPr>
                        <a:t>Diffusivity</a:t>
                      </a:r>
                    </a:p>
                    <a:p>
                      <a:pPr algn="ctr"/>
                      <a:r>
                        <a:rPr lang="en-US" altLang="zh-CN" dirty="0">
                          <a:latin typeface="+mj-lt"/>
                        </a:rPr>
                        <a:t>(cm</a:t>
                      </a:r>
                      <a:r>
                        <a:rPr lang="en-US" altLang="zh-CN" baseline="30000" dirty="0">
                          <a:latin typeface="+mj-lt"/>
                        </a:rPr>
                        <a:t>2</a:t>
                      </a:r>
                      <a:r>
                        <a:rPr lang="en-US" altLang="zh-CN" dirty="0">
                          <a:latin typeface="+mj-lt"/>
                        </a:rPr>
                        <a:t>s</a:t>
                      </a:r>
                      <a:r>
                        <a:rPr lang="en-US" altLang="zh-CN" baseline="30000" dirty="0">
                          <a:latin typeface="+mj-lt"/>
                        </a:rPr>
                        <a:t>-1</a:t>
                      </a:r>
                      <a:r>
                        <a:rPr lang="en-US" altLang="zh-CN" dirty="0">
                          <a:latin typeface="+mj-lt"/>
                        </a:rPr>
                        <a:t>)</a:t>
                      </a:r>
                      <a:endParaRPr lang="zh-CN" altLang="en-US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239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lt"/>
                        </a:rPr>
                        <a:t>4tFMPMA</a:t>
                      </a:r>
                      <a:endParaRPr lang="zh-CN" alt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70C0"/>
                          </a:solidFill>
                          <a:latin typeface="+mj-lt"/>
                        </a:rPr>
                        <a:t>Tilting</a:t>
                      </a:r>
                      <a:endParaRPr lang="zh-CN" altLang="en-US" dirty="0">
                        <a:solidFill>
                          <a:srgbClr val="0070C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lt"/>
                        </a:rPr>
                        <a:t>4.730</a:t>
                      </a:r>
                      <a:endParaRPr lang="zh-CN" altLang="en-US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6839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lt"/>
                        </a:rPr>
                        <a:t>4ClAn</a:t>
                      </a:r>
                      <a:endParaRPr lang="zh-CN" alt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70C0"/>
                          </a:solidFill>
                          <a:latin typeface="+mj-lt"/>
                        </a:rPr>
                        <a:t>Tilting</a:t>
                      </a:r>
                      <a:endParaRPr lang="zh-CN" altLang="en-US" dirty="0">
                        <a:solidFill>
                          <a:srgbClr val="0070C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lt"/>
                        </a:rPr>
                        <a:t>2.174</a:t>
                      </a:r>
                      <a:endParaRPr lang="zh-CN" altLang="en-US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573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lt"/>
                        </a:rPr>
                        <a:t>4BrAn</a:t>
                      </a:r>
                      <a:endParaRPr lang="zh-CN" alt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70C0"/>
                          </a:solidFill>
                          <a:latin typeface="+mj-lt"/>
                        </a:rPr>
                        <a:t>Tilting</a:t>
                      </a:r>
                      <a:endParaRPr lang="zh-CN" altLang="en-US" dirty="0">
                        <a:solidFill>
                          <a:srgbClr val="0070C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lt"/>
                        </a:rPr>
                        <a:t>1.458</a:t>
                      </a:r>
                      <a:endParaRPr lang="zh-CN" altLang="en-US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9011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lt"/>
                        </a:rPr>
                        <a:t>4BuAn</a:t>
                      </a:r>
                      <a:endParaRPr lang="zh-CN" alt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70C0"/>
                          </a:solidFill>
                          <a:latin typeface="+mj-lt"/>
                        </a:rPr>
                        <a:t>Minor Tilting</a:t>
                      </a:r>
                      <a:endParaRPr lang="zh-CN" altLang="en-US" dirty="0">
                        <a:solidFill>
                          <a:srgbClr val="0070C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lt"/>
                        </a:rPr>
                        <a:t>0.640</a:t>
                      </a:r>
                      <a:endParaRPr lang="zh-CN" altLang="en-US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923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lt"/>
                        </a:rPr>
                        <a:t>4FPEA</a:t>
                      </a:r>
                      <a:endParaRPr lang="zh-CN" alt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+mj-lt"/>
                        </a:rPr>
                        <a:t>Intermediate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lt"/>
                        </a:rPr>
                        <a:t>0.613</a:t>
                      </a:r>
                      <a:endParaRPr lang="zh-CN" altLang="en-US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6415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lt"/>
                        </a:rPr>
                        <a:t>PEA</a:t>
                      </a:r>
                      <a:endParaRPr lang="zh-CN" alt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+mj-lt"/>
                        </a:rPr>
                        <a:t>Intermediate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lt"/>
                        </a:rPr>
                        <a:t>0.204</a:t>
                      </a:r>
                      <a:endParaRPr lang="zh-CN" altLang="en-US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5758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lt"/>
                        </a:rPr>
                        <a:t>R-MBA</a:t>
                      </a:r>
                      <a:endParaRPr lang="zh-CN" alt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+mj-lt"/>
                        </a:rPr>
                        <a:t>Off-center</a:t>
                      </a:r>
                      <a:endParaRPr lang="zh-CN" altLang="en-US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lt"/>
                        </a:rPr>
                        <a:t>0.168</a:t>
                      </a:r>
                      <a:endParaRPr lang="zh-CN" altLang="en-US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5949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lt"/>
                        </a:rPr>
                        <a:t>4DFCHA</a:t>
                      </a:r>
                      <a:endParaRPr lang="zh-CN" alt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+mj-lt"/>
                        </a:rPr>
                        <a:t>Off-center</a:t>
                      </a:r>
                      <a:endParaRPr lang="zh-CN" altLang="en-US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lt"/>
                        </a:rPr>
                        <a:t>0.020</a:t>
                      </a:r>
                      <a:endParaRPr lang="zh-CN" altLang="en-US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3308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lt"/>
                        </a:rPr>
                        <a:t>PA</a:t>
                      </a:r>
                      <a:endParaRPr lang="zh-CN" alt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70C0"/>
                          </a:solidFill>
                          <a:latin typeface="+mj-lt"/>
                        </a:rPr>
                        <a:t>Tilting</a:t>
                      </a:r>
                      <a:endParaRPr lang="zh-CN" altLang="en-US" dirty="0">
                        <a:solidFill>
                          <a:srgbClr val="0070C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lt"/>
                        </a:rPr>
                        <a:t>0.016</a:t>
                      </a:r>
                      <a:endParaRPr lang="zh-CN" altLang="en-US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1285384"/>
                  </a:ext>
                </a:extLst>
              </a:tr>
            </a:tbl>
          </a:graphicData>
        </a:graphic>
      </p:graphicFrame>
      <p:sp>
        <p:nvSpPr>
          <p:cNvPr id="6" name="左大括号 5">
            <a:extLst>
              <a:ext uri="{FF2B5EF4-FFF2-40B4-BE49-F238E27FC236}">
                <a16:creationId xmlns:a16="http://schemas.microsoft.com/office/drawing/2014/main" id="{6455B654-69B8-BF0F-475C-9B04D55B2393}"/>
              </a:ext>
            </a:extLst>
          </p:cNvPr>
          <p:cNvSpPr/>
          <p:nvPr/>
        </p:nvSpPr>
        <p:spPr>
          <a:xfrm>
            <a:off x="6573507" y="2245109"/>
            <a:ext cx="211015" cy="1211385"/>
          </a:xfrm>
          <a:prstGeom prst="leftBrace">
            <a:avLst>
              <a:gd name="adj1" fmla="val 47023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左大括号 6">
            <a:extLst>
              <a:ext uri="{FF2B5EF4-FFF2-40B4-BE49-F238E27FC236}">
                <a16:creationId xmlns:a16="http://schemas.microsoft.com/office/drawing/2014/main" id="{A38F68BC-31B2-FEF6-918B-4FE95E83126A}"/>
              </a:ext>
            </a:extLst>
          </p:cNvPr>
          <p:cNvSpPr/>
          <p:nvPr/>
        </p:nvSpPr>
        <p:spPr>
          <a:xfrm>
            <a:off x="6573507" y="3755572"/>
            <a:ext cx="211015" cy="1499507"/>
          </a:xfrm>
          <a:prstGeom prst="leftBrace">
            <a:avLst>
              <a:gd name="adj1" fmla="val 47023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3DE8E26-3A32-4F29-5964-FAB047A979E8}"/>
              </a:ext>
            </a:extLst>
          </p:cNvPr>
          <p:cNvSpPr txBox="1"/>
          <p:nvPr/>
        </p:nvSpPr>
        <p:spPr>
          <a:xfrm>
            <a:off x="5080000" y="2527635"/>
            <a:ext cx="1493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latin typeface="+mj-lt"/>
              </a:rPr>
              <a:t>Rigidity dominating</a:t>
            </a:r>
            <a:endParaRPr lang="zh-CN" altLang="en-US" dirty="0">
              <a:latin typeface="+mj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C46909E-AE1E-BA0D-16C2-4DAC7DC2794A}"/>
              </a:ext>
            </a:extLst>
          </p:cNvPr>
          <p:cNvSpPr txBox="1"/>
          <p:nvPr/>
        </p:nvSpPr>
        <p:spPr>
          <a:xfrm>
            <a:off x="5080000" y="4195480"/>
            <a:ext cx="1493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latin typeface="+mj-lt"/>
              </a:rPr>
              <a:t>EPC dominating</a:t>
            </a:r>
            <a:endParaRPr lang="zh-CN" altLang="en-US" dirty="0">
              <a:latin typeface="+mj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9130EA4-CFE0-4F40-8659-DBB3EACB1C7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63771" y="1919312"/>
            <a:ext cx="2169476" cy="104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723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131E691-E7C2-EFB7-1BF0-18FC06B706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zh-CN" sz="4000" dirty="0"/>
              <a:t>Contents</a:t>
            </a:r>
            <a:endParaRPr lang="zh-CN" altLang="en-US" sz="40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9ACBEB-0DB5-D20B-709F-4E8FBA0B23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r>
              <a:rPr lang="en-US" altLang="zh-CN" b="1" dirty="0">
                <a:latin typeface="+mj-lt"/>
              </a:rPr>
              <a:t>Part. 1	Introduction</a:t>
            </a:r>
          </a:p>
          <a:p>
            <a:pPr>
              <a:spcAft>
                <a:spcPts val="600"/>
              </a:spcAft>
            </a:pPr>
            <a:r>
              <a:rPr lang="en-US" altLang="zh-CN" b="1" dirty="0">
                <a:latin typeface="+mj-lt"/>
              </a:rPr>
              <a:t>Part. 2	Current Progress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latin typeface="+mj-lt"/>
              </a:rPr>
              <a:t>	- LPE tuning structural distortions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latin typeface="+mj-lt"/>
              </a:rPr>
              <a:t>	- </a:t>
            </a:r>
            <a:r>
              <a:rPr lang="en-US" altLang="zh-CN" sz="2000" dirty="0"/>
              <a:t>LPE tuning PLQY</a:t>
            </a:r>
            <a:endParaRPr lang="en-US" altLang="zh-CN" sz="2000" dirty="0">
              <a:latin typeface="+mj-lt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latin typeface="+mj-lt"/>
              </a:rPr>
              <a:t>	- </a:t>
            </a:r>
            <a:r>
              <a:rPr lang="en-US" altLang="zh-CN" sz="2000" dirty="0"/>
              <a:t>LPE tuning exciton diffusivity</a:t>
            </a:r>
            <a:endParaRPr lang="en-US" altLang="zh-CN" sz="2000" dirty="0"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n-US" altLang="zh-CN" b="1" dirty="0">
                <a:latin typeface="+mj-lt"/>
              </a:rPr>
              <a:t>Part. 3	Future Plan</a:t>
            </a:r>
          </a:p>
          <a:p>
            <a:pPr marL="0" marR="0" lvl="0" indent="0" algn="l" defTabSz="719138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/>
              <a:t>	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等线"/>
                <a:cs typeface="Times New Roman" panose="02020603050405020304" pitchFamily="18" charset="0"/>
              </a:rPr>
              <a:t>- Enhancing LPE in other systems</a:t>
            </a:r>
          </a:p>
          <a:p>
            <a:pPr marL="0" marR="0" lvl="0" indent="0" algn="l" defTabSz="719138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等线"/>
                <a:cs typeface="Times New Roman" panose="02020603050405020304" pitchFamily="18" charset="0"/>
              </a:rPr>
              <a:t>	- LPE tuning exciton diffusivity</a:t>
            </a:r>
          </a:p>
          <a:p>
            <a:pPr marL="0" marR="0" lvl="0" indent="0" algn="l" defTabSz="719138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等线"/>
                <a:cs typeface="Times New Roman" panose="02020603050405020304" pitchFamily="18" charset="0"/>
              </a:rPr>
              <a:t>	- LPE tuning excited-state properties</a:t>
            </a:r>
          </a:p>
        </p:txBody>
      </p:sp>
    </p:spTree>
    <p:extLst>
      <p:ext uri="{BB962C8B-B14F-4D97-AF65-F5344CB8AC3E}">
        <p14:creationId xmlns:p14="http://schemas.microsoft.com/office/powerpoint/2010/main" val="2839389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2F97601-028A-6E83-F6D3-1546AADBB2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Part. 3</a:t>
            </a:r>
          </a:p>
          <a:p>
            <a:r>
              <a:rPr lang="en-US" altLang="zh-CN" dirty="0"/>
              <a:t>Future Plan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221D30-BA11-355C-FFF9-70D8F41946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Enhancing LPE in other systems</a:t>
            </a:r>
          </a:p>
          <a:p>
            <a:r>
              <a:rPr lang="en-US" altLang="zh-CN" dirty="0"/>
              <a:t>LPE tuning exciton diffusivity</a:t>
            </a:r>
          </a:p>
          <a:p>
            <a:r>
              <a:rPr lang="en-US" altLang="zh-CN" dirty="0"/>
              <a:t>LPE tuning excited-state properties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7182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37A08E-60ED-3186-899B-307832577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 ns</a:t>
            </a:r>
            <a:r>
              <a:rPr lang="en-US" altLang="zh-CN" baseline="30000" dirty="0"/>
              <a:t>2</a:t>
            </a:r>
            <a:r>
              <a:rPr lang="en-US" altLang="zh-CN" dirty="0"/>
              <a:t> LPE in Other Halide Perovskites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A84FD80-3C99-A334-DE27-719920B3D67D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117423" y="1651533"/>
                <a:ext cx="11957154" cy="4858124"/>
              </a:xfrm>
            </p:spPr>
            <p:txBody>
              <a:bodyPr/>
              <a:lstStyle/>
              <a:p>
                <a:r>
                  <a:rPr lang="en-US" altLang="zh-CN" sz="2400" dirty="0">
                    <a:latin typeface="+mj-lt"/>
                  </a:rPr>
                  <a:t>n=1 2D LHP:</a:t>
                </a:r>
              </a:p>
              <a:p>
                <a:r>
                  <a:rPr lang="en-US" altLang="zh-CN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𝐿𝐴</m:t>
                            </m:r>
                          </m:e>
                        </m:d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𝑃𝑏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altLang="zh-CN" sz="2400" dirty="0"/>
              </a:p>
              <a:p>
                <a:r>
                  <a:rPr lang="en-US" altLang="zh-CN" sz="2400" dirty="0">
                    <a:latin typeface="+mj-lt"/>
                  </a:rPr>
                  <a:t>n&gt;1 Quasi-2D LHP:</a:t>
                </a:r>
              </a:p>
              <a:p>
                <a:r>
                  <a:rPr lang="en-US" altLang="zh-CN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𝐿𝐴</m:t>
                            </m:r>
                          </m:e>
                        </m:d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rgbClr val="FB474D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en-US" altLang="zh-CN" sz="2400" dirty="0"/>
                  <a:t>	Introducing </a:t>
                </a:r>
                <a:r>
                  <a:rPr lang="en-US" altLang="zh-CN" sz="2400" dirty="0">
                    <a:solidFill>
                      <a:srgbClr val="FB474D"/>
                    </a:solidFill>
                  </a:rPr>
                  <a:t>A</a:t>
                </a:r>
                <a:r>
                  <a:rPr lang="en-US" altLang="zh-CN" sz="2400" dirty="0"/>
                  <a:t> cation</a:t>
                </a:r>
              </a:p>
              <a:p>
                <a:r>
                  <a:rPr lang="en-US" altLang="zh-CN" sz="2400" dirty="0"/>
                  <a:t>	New dimension of tuning</a:t>
                </a:r>
              </a:p>
              <a:p>
                <a:r>
                  <a:rPr lang="en-US" altLang="zh-CN" sz="2400" dirty="0"/>
                  <a:t>	Achieve </a:t>
                </a:r>
                <a:r>
                  <a:rPr lang="en-US" altLang="zh-CN" sz="2400" b="1" dirty="0">
                    <a:solidFill>
                      <a:srgbClr val="1313A1"/>
                    </a:solidFill>
                  </a:rPr>
                  <a:t>higher ns</a:t>
                </a:r>
                <a:r>
                  <a:rPr lang="en-US" altLang="zh-CN" sz="2400" b="1" baseline="30000" dirty="0">
                    <a:solidFill>
                      <a:srgbClr val="1313A1"/>
                    </a:solidFill>
                  </a:rPr>
                  <a:t>2</a:t>
                </a:r>
                <a:r>
                  <a:rPr lang="en-US" altLang="zh-CN" sz="2400" b="1" dirty="0">
                    <a:solidFill>
                      <a:srgbClr val="1313A1"/>
                    </a:solidFill>
                  </a:rPr>
                  <a:t> LPE extent</a:t>
                </a:r>
                <a:endParaRPr lang="zh-CN" altLang="en-US" sz="2400" b="1" dirty="0">
                  <a:solidFill>
                    <a:srgbClr val="1313A1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A84FD80-3C99-A334-DE27-719920B3D6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117423" y="1651533"/>
                <a:ext cx="11957154" cy="4858124"/>
              </a:xfrm>
              <a:blipFill>
                <a:blip r:embed="rId2"/>
                <a:stretch>
                  <a:fillRect l="-765" t="-7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E3B18B0-CF6A-A55C-8433-5582E9D405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FDB2CE0-F7D3-5DF4-AEF6-995F0C400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25" y="838784"/>
            <a:ext cx="8018468" cy="436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55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A13DDD-F948-D8DE-5178-38DCBFD1A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 ns</a:t>
            </a:r>
            <a:r>
              <a:rPr lang="en-US" altLang="zh-CN" baseline="30000" dirty="0"/>
              <a:t>2</a:t>
            </a:r>
            <a:r>
              <a:rPr lang="en-US" altLang="zh-CN" dirty="0"/>
              <a:t> LPE in Other Halide Perovskites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281EBA9-19A4-B7C8-08D2-E0A7EDF7D9BA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en-US" altLang="zh-CN" sz="2400" dirty="0">
                    <a:latin typeface="+mj-lt"/>
                  </a:rPr>
                  <a:t>2D Sn/Ge Perovskites</a:t>
                </a:r>
              </a:p>
              <a:p>
                <a:r>
                  <a:rPr lang="en-US" altLang="zh-CN" dirty="0"/>
                  <a:t>ns</a:t>
                </a:r>
                <a:r>
                  <a:rPr lang="en-US" altLang="zh-CN" baseline="30000" dirty="0"/>
                  <a:t>2</a:t>
                </a:r>
                <a:r>
                  <a:rPr lang="en-US" altLang="zh-CN" dirty="0"/>
                  <a:t> LPE tendency: 	</a:t>
                </a:r>
                <a:r>
                  <a:rPr lang="en-US" altLang="zh-CN" dirty="0">
                    <a:solidFill>
                      <a:srgbClr val="1313A1"/>
                    </a:solidFill>
                  </a:rPr>
                  <a:t>Pb</a:t>
                </a:r>
                <a:r>
                  <a:rPr lang="en-US" altLang="zh-CN" baseline="30000" dirty="0">
                    <a:solidFill>
                      <a:srgbClr val="1313A1"/>
                    </a:solidFill>
                  </a:rPr>
                  <a:t>2+</a:t>
                </a:r>
                <a:r>
                  <a:rPr lang="en-US" altLang="zh-CN" dirty="0">
                    <a:solidFill>
                      <a:srgbClr val="1313A1"/>
                    </a:solidFill>
                  </a:rPr>
                  <a:t> &lt; Sn</a:t>
                </a:r>
                <a:r>
                  <a:rPr lang="en-US" altLang="zh-CN" baseline="30000" dirty="0">
                    <a:solidFill>
                      <a:srgbClr val="1313A1"/>
                    </a:solidFill>
                  </a:rPr>
                  <a:t>2+</a:t>
                </a:r>
                <a:r>
                  <a:rPr lang="en-US" altLang="zh-CN" dirty="0">
                    <a:solidFill>
                      <a:srgbClr val="1313A1"/>
                    </a:solidFill>
                  </a:rPr>
                  <a:t> &lt; Ge</a:t>
                </a:r>
                <a:r>
                  <a:rPr lang="en-US" altLang="zh-CN" baseline="30000" dirty="0">
                    <a:solidFill>
                      <a:srgbClr val="1313A1"/>
                    </a:solidFill>
                  </a:rPr>
                  <a:t>2+</a:t>
                </a:r>
              </a:p>
              <a:p>
                <a:r>
                  <a:rPr lang="en-US" altLang="zh-CN" dirty="0"/>
                  <a:t>Stronger LPE, larger difference</a:t>
                </a:r>
              </a:p>
              <a:p>
                <a:endParaRPr lang="en-US" altLang="zh-CN" baseline="30000" dirty="0"/>
              </a:p>
              <a:p>
                <a:r>
                  <a:rPr lang="en-US" altLang="zh-CN" sz="2400" dirty="0">
                    <a:latin typeface="+mj-lt"/>
                  </a:rPr>
                  <a:t>Challenges</a:t>
                </a:r>
              </a:p>
              <a:p>
                <a:r>
                  <a:rPr lang="en-US" altLang="zh-CN" dirty="0"/>
                  <a:t>1. Oxidation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𝑃𝑏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2+</m:t>
                            </m:r>
                          </m:sup>
                        </m:sSup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=1.455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altLang="zh-CN" b="0" i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4+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2+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=0.151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4+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2+</m:t>
                            </m:r>
                          </m:sup>
                        </m:sSup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=0.00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2. Lower PLQY</a:t>
                </a:r>
              </a:p>
              <a:p>
                <a:r>
                  <a:rPr lang="en-US" altLang="zh-CN" dirty="0"/>
                  <a:t>	High LPE tendency, EPC </a:t>
                </a:r>
                <a:r>
                  <a:rPr lang="zh-CN" altLang="en-US" dirty="0"/>
                  <a:t>↑</a:t>
                </a:r>
                <a:r>
                  <a:rPr lang="en-US" altLang="zh-CN" dirty="0"/>
                  <a:t>, PLQY </a:t>
                </a:r>
                <a:r>
                  <a:rPr lang="zh-CN" altLang="en-US" dirty="0"/>
                  <a:t>↓</a:t>
                </a:r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	Low </a:t>
                </a:r>
                <a:r>
                  <a:rPr lang="en-US" altLang="zh-CN" b="1" dirty="0">
                    <a:solidFill>
                      <a:srgbClr val="1313A1"/>
                    </a:solidFill>
                  </a:rPr>
                  <a:t>S/N ratio</a:t>
                </a:r>
                <a:r>
                  <a:rPr lang="en-US" altLang="zh-CN" dirty="0"/>
                  <a:t> in some tests</a:t>
                </a:r>
              </a:p>
              <a:p>
                <a:r>
                  <a:rPr lang="en-US" altLang="zh-CN" dirty="0"/>
                  <a:t>	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281EBA9-19A4-B7C8-08D2-E0A7EDF7D9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765" t="-6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A4F5A16-FB63-D86A-2CEC-3056440CA5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i="1" dirty="0"/>
              <a:t>JACS</a:t>
            </a:r>
            <a:r>
              <a:rPr lang="en-US" altLang="zh-CN" dirty="0"/>
              <a:t>, </a:t>
            </a:r>
            <a:r>
              <a:rPr lang="en-US" altLang="zh-CN" b="1" dirty="0"/>
              <a:t>2022</a:t>
            </a:r>
            <a:r>
              <a:rPr lang="en-US" altLang="zh-CN" dirty="0"/>
              <a:t>, 144, 18030.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1D3CEEB-257A-7F28-BFB1-5D0A7515C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132" y="2146879"/>
            <a:ext cx="3779182" cy="29849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FEECCCC-BC4B-8EA7-55BD-835944090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529" y="1887030"/>
            <a:ext cx="3663048" cy="373068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87DE55F-D352-421D-C05E-06AFBF6CBCD1}"/>
              </a:ext>
            </a:extLst>
          </p:cNvPr>
          <p:cNvSpPr txBox="1"/>
          <p:nvPr/>
        </p:nvSpPr>
        <p:spPr>
          <a:xfrm>
            <a:off x="9060415" y="2368031"/>
            <a:ext cx="74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+mj-lt"/>
              </a:rPr>
              <a:t>Pb</a:t>
            </a:r>
            <a:endParaRPr lang="zh-CN" altLang="en-US" sz="2400" dirty="0">
              <a:latin typeface="+mj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54A3963-0820-FAC7-BFE5-3032C0F30CE1}"/>
              </a:ext>
            </a:extLst>
          </p:cNvPr>
          <p:cNvSpPr txBox="1"/>
          <p:nvPr/>
        </p:nvSpPr>
        <p:spPr>
          <a:xfrm>
            <a:off x="9060415" y="3253575"/>
            <a:ext cx="74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+mj-lt"/>
              </a:rPr>
              <a:t>Sn</a:t>
            </a:r>
            <a:endParaRPr lang="zh-CN" altLang="en-US" sz="2400" dirty="0">
              <a:latin typeface="+mj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B6E689A-02E3-BBC0-14B9-355C8C9D8B3D}"/>
              </a:ext>
            </a:extLst>
          </p:cNvPr>
          <p:cNvSpPr txBox="1"/>
          <p:nvPr/>
        </p:nvSpPr>
        <p:spPr>
          <a:xfrm>
            <a:off x="9060415" y="4165255"/>
            <a:ext cx="74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+mj-lt"/>
              </a:rPr>
              <a:t>Ge</a:t>
            </a:r>
            <a:endParaRPr lang="zh-CN" alt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92934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573C6E-AB85-8026-3EDE-5D8FB12E6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Measuring Exciton Diffusivity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941328-9003-C2BC-35BF-7B65340EAD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8A72E71-E685-2554-4DFC-53653EBA3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79" y="1047949"/>
            <a:ext cx="7981894" cy="5349933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BFE3AD0A-9EF1-FE36-044C-B6E53CD58DAB}"/>
              </a:ext>
            </a:extLst>
          </p:cNvPr>
          <p:cNvSpPr/>
          <p:nvPr/>
        </p:nvSpPr>
        <p:spPr>
          <a:xfrm>
            <a:off x="6783754" y="1425150"/>
            <a:ext cx="2274277" cy="758093"/>
          </a:xfrm>
          <a:prstGeom prst="roundRect">
            <a:avLst/>
          </a:prstGeom>
          <a:solidFill>
            <a:srgbClr val="BEEAFA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Instruments</a:t>
            </a:r>
            <a:endParaRPr lang="zh-CN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206F1FC-0EED-5A03-A98C-110EC885D3DA}"/>
              </a:ext>
            </a:extLst>
          </p:cNvPr>
          <p:cNvSpPr/>
          <p:nvPr/>
        </p:nvSpPr>
        <p:spPr>
          <a:xfrm>
            <a:off x="7194834" y="5353370"/>
            <a:ext cx="2274277" cy="758093"/>
          </a:xfrm>
          <a:prstGeom prst="roundRect">
            <a:avLst/>
          </a:prstGeom>
          <a:solidFill>
            <a:srgbClr val="FAE2BE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Exciton Diffusivity</a:t>
            </a:r>
            <a:endParaRPr lang="zh-CN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E722BC1-FE2D-1037-3B89-241B53BCD3DA}"/>
              </a:ext>
            </a:extLst>
          </p:cNvPr>
          <p:cNvSpPr/>
          <p:nvPr/>
        </p:nvSpPr>
        <p:spPr>
          <a:xfrm>
            <a:off x="9984675" y="1729801"/>
            <a:ext cx="2207325" cy="2478717"/>
          </a:xfrm>
          <a:prstGeom prst="rect">
            <a:avLst/>
          </a:prstGeom>
          <a:blipFill dpi="0" rotWithShape="1">
            <a:blip r:embed="rId3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ECEF8505-00F7-563F-C67A-4255971E1ED7}"/>
              </a:ext>
            </a:extLst>
          </p:cNvPr>
          <p:cNvSpPr/>
          <p:nvPr/>
        </p:nvSpPr>
        <p:spPr>
          <a:xfrm>
            <a:off x="9262844" y="3366988"/>
            <a:ext cx="2274277" cy="758093"/>
          </a:xfrm>
          <a:prstGeom prst="roundRect">
            <a:avLst/>
          </a:prstGeom>
          <a:solidFill>
            <a:srgbClr val="BEFAC5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Data Analysis</a:t>
            </a:r>
            <a:endParaRPr lang="zh-CN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19B78B59-42F4-E1BD-A548-51ED871EAD2F}"/>
              </a:ext>
            </a:extLst>
          </p:cNvPr>
          <p:cNvSpPr/>
          <p:nvPr/>
        </p:nvSpPr>
        <p:spPr>
          <a:xfrm>
            <a:off x="8730343" y="2271486"/>
            <a:ext cx="820057" cy="1037771"/>
          </a:xfrm>
          <a:custGeom>
            <a:avLst/>
            <a:gdLst>
              <a:gd name="connsiteX0" fmla="*/ 0 w 820057"/>
              <a:gd name="connsiteY0" fmla="*/ 0 h 1277257"/>
              <a:gd name="connsiteX1" fmla="*/ 631371 w 820057"/>
              <a:gd name="connsiteY1" fmla="*/ 573314 h 1277257"/>
              <a:gd name="connsiteX2" fmla="*/ 820057 w 820057"/>
              <a:gd name="connsiteY2" fmla="*/ 1277257 h 127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0057" h="1277257">
                <a:moveTo>
                  <a:pt x="0" y="0"/>
                </a:moveTo>
                <a:cubicBezTo>
                  <a:pt x="247347" y="180219"/>
                  <a:pt x="494695" y="360438"/>
                  <a:pt x="631371" y="573314"/>
                </a:cubicBezTo>
                <a:cubicBezTo>
                  <a:pt x="768047" y="786190"/>
                  <a:pt x="794052" y="1031723"/>
                  <a:pt x="820057" y="1277257"/>
                </a:cubicBezTo>
              </a:path>
            </a:pathLst>
          </a:custGeom>
          <a:noFill/>
          <a:ln w="38100">
            <a:solidFill>
              <a:schemeClr val="tx1">
                <a:lumMod val="65000"/>
                <a:lumOff val="35000"/>
              </a:schemeClr>
            </a:solidFill>
            <a:prstDash val="sysDash"/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268271DE-E0CF-81EC-2B04-D528D5609352}"/>
              </a:ext>
            </a:extLst>
          </p:cNvPr>
          <p:cNvSpPr/>
          <p:nvPr/>
        </p:nvSpPr>
        <p:spPr>
          <a:xfrm>
            <a:off x="8772070" y="4298046"/>
            <a:ext cx="867229" cy="1037770"/>
          </a:xfrm>
          <a:custGeom>
            <a:avLst/>
            <a:gdLst>
              <a:gd name="connsiteX0" fmla="*/ 805542 w 805542"/>
              <a:gd name="connsiteY0" fmla="*/ 0 h 703943"/>
              <a:gd name="connsiteX1" fmla="*/ 537028 w 805542"/>
              <a:gd name="connsiteY1" fmla="*/ 428171 h 703943"/>
              <a:gd name="connsiteX2" fmla="*/ 0 w 805542"/>
              <a:gd name="connsiteY2" fmla="*/ 703943 h 703943"/>
              <a:gd name="connsiteX0" fmla="*/ 805542 w 805542"/>
              <a:gd name="connsiteY0" fmla="*/ 0 h 703943"/>
              <a:gd name="connsiteX1" fmla="*/ 537028 w 805542"/>
              <a:gd name="connsiteY1" fmla="*/ 428171 h 703943"/>
              <a:gd name="connsiteX2" fmla="*/ 0 w 805542"/>
              <a:gd name="connsiteY2" fmla="*/ 703943 h 703943"/>
              <a:gd name="connsiteX0" fmla="*/ 805542 w 805542"/>
              <a:gd name="connsiteY0" fmla="*/ 0 h 703943"/>
              <a:gd name="connsiteX1" fmla="*/ 537028 w 805542"/>
              <a:gd name="connsiteY1" fmla="*/ 428171 h 703943"/>
              <a:gd name="connsiteX2" fmla="*/ 0 w 805542"/>
              <a:gd name="connsiteY2" fmla="*/ 703943 h 703943"/>
              <a:gd name="connsiteX0" fmla="*/ 805542 w 805542"/>
              <a:gd name="connsiteY0" fmla="*/ 0 h 703943"/>
              <a:gd name="connsiteX1" fmla="*/ 420913 w 805542"/>
              <a:gd name="connsiteY1" fmla="*/ 381000 h 703943"/>
              <a:gd name="connsiteX2" fmla="*/ 0 w 805542"/>
              <a:gd name="connsiteY2" fmla="*/ 703943 h 703943"/>
              <a:gd name="connsiteX0" fmla="*/ 805542 w 805542"/>
              <a:gd name="connsiteY0" fmla="*/ 0 h 703943"/>
              <a:gd name="connsiteX1" fmla="*/ 420913 w 805542"/>
              <a:gd name="connsiteY1" fmla="*/ 381000 h 703943"/>
              <a:gd name="connsiteX2" fmla="*/ 0 w 805542"/>
              <a:gd name="connsiteY2" fmla="*/ 703943 h 703943"/>
              <a:gd name="connsiteX0" fmla="*/ 805542 w 805542"/>
              <a:gd name="connsiteY0" fmla="*/ 0 h 703943"/>
              <a:gd name="connsiteX1" fmla="*/ 420913 w 805542"/>
              <a:gd name="connsiteY1" fmla="*/ 381000 h 703943"/>
              <a:gd name="connsiteX2" fmla="*/ 0 w 805542"/>
              <a:gd name="connsiteY2" fmla="*/ 703943 h 703943"/>
              <a:gd name="connsiteX0" fmla="*/ 805542 w 805542"/>
              <a:gd name="connsiteY0" fmla="*/ 0 h 703943"/>
              <a:gd name="connsiteX1" fmla="*/ 420913 w 805542"/>
              <a:gd name="connsiteY1" fmla="*/ 381000 h 703943"/>
              <a:gd name="connsiteX2" fmla="*/ 0 w 805542"/>
              <a:gd name="connsiteY2" fmla="*/ 703943 h 703943"/>
              <a:gd name="connsiteX0" fmla="*/ 850900 w 850900"/>
              <a:gd name="connsiteY0" fmla="*/ 0 h 778329"/>
              <a:gd name="connsiteX1" fmla="*/ 466271 w 850900"/>
              <a:gd name="connsiteY1" fmla="*/ 381000 h 778329"/>
              <a:gd name="connsiteX2" fmla="*/ 0 w 850900"/>
              <a:gd name="connsiteY2" fmla="*/ 778329 h 778329"/>
              <a:gd name="connsiteX0" fmla="*/ 850900 w 850900"/>
              <a:gd name="connsiteY0" fmla="*/ 0 h 778329"/>
              <a:gd name="connsiteX1" fmla="*/ 466271 w 850900"/>
              <a:gd name="connsiteY1" fmla="*/ 381000 h 778329"/>
              <a:gd name="connsiteX2" fmla="*/ 0 w 850900"/>
              <a:gd name="connsiteY2" fmla="*/ 778329 h 778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900" h="778329">
                <a:moveTo>
                  <a:pt x="850900" y="0"/>
                </a:moveTo>
                <a:cubicBezTo>
                  <a:pt x="845456" y="191708"/>
                  <a:pt x="669774" y="376465"/>
                  <a:pt x="466271" y="381000"/>
                </a:cubicBezTo>
                <a:cubicBezTo>
                  <a:pt x="262768" y="385535"/>
                  <a:pt x="5442" y="641048"/>
                  <a:pt x="0" y="778329"/>
                </a:cubicBezTo>
              </a:path>
            </a:pathLst>
          </a:custGeom>
          <a:noFill/>
          <a:ln w="38100">
            <a:solidFill>
              <a:schemeClr val="tx1">
                <a:lumMod val="65000"/>
                <a:lumOff val="35000"/>
              </a:schemeClr>
            </a:solidFill>
            <a:prstDash val="sysDash"/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D58C80F-AAEB-ACC7-7600-3AF6799D896A}"/>
              </a:ext>
            </a:extLst>
          </p:cNvPr>
          <p:cNvSpPr txBox="1"/>
          <p:nvPr/>
        </p:nvSpPr>
        <p:spPr>
          <a:xfrm>
            <a:off x="9909208" y="5023860"/>
            <a:ext cx="2031808" cy="1323439"/>
          </a:xfrm>
          <a:prstGeom prst="rect">
            <a:avLst/>
          </a:prstGeom>
          <a:solidFill>
            <a:srgbClr val="FEF6E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LPE</a:t>
            </a:r>
          </a:p>
          <a:p>
            <a:pPr algn="ctr"/>
            <a:r>
              <a:rPr lang="en-US" altLang="zh-CN" sz="2000" dirty="0"/>
              <a:t>Temperature</a:t>
            </a:r>
          </a:p>
          <a:p>
            <a:pPr algn="ctr"/>
            <a:r>
              <a:rPr lang="en-US" altLang="zh-CN" sz="2000" dirty="0"/>
              <a:t>Excitation Power</a:t>
            </a:r>
          </a:p>
          <a:p>
            <a:pPr algn="ctr"/>
            <a:r>
              <a:rPr lang="en-US" altLang="zh-CN" sz="2000" dirty="0"/>
              <a:t>Trap State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44607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573C6E-AB85-8026-3EDE-5D8FB12E6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Measuring Exciton Diffusivity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941328-9003-C2BC-35BF-7B65340EAD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2C168F9B-E48E-260D-2D33-3C733641A64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7423" y="1001486"/>
            <a:ext cx="11957154" cy="5508172"/>
          </a:xfrm>
        </p:spPr>
        <p:txBody>
          <a:bodyPr/>
          <a:lstStyle/>
          <a:p>
            <a:r>
              <a:rPr lang="en-US" altLang="zh-CN" sz="2400" dirty="0">
                <a:latin typeface="+mj-lt"/>
              </a:rPr>
              <a:t>New LA Series</a:t>
            </a:r>
            <a:endParaRPr lang="zh-CN" altLang="en-US" sz="2400" dirty="0">
              <a:latin typeface="+mj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DF0505-23A5-02CB-BD49-EFFA3673D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972" y="941836"/>
            <a:ext cx="6732676" cy="5627472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09BC6B10-7528-7DED-14C6-695141118FB7}"/>
              </a:ext>
            </a:extLst>
          </p:cNvPr>
          <p:cNvCxnSpPr/>
          <p:nvPr/>
        </p:nvCxnSpPr>
        <p:spPr>
          <a:xfrm>
            <a:off x="9089292" y="3755572"/>
            <a:ext cx="8049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2D9361F-95D6-933B-69B0-F544BE1EBBE6}"/>
              </a:ext>
            </a:extLst>
          </p:cNvPr>
          <p:cNvSpPr txBox="1"/>
          <p:nvPr/>
        </p:nvSpPr>
        <p:spPr>
          <a:xfrm>
            <a:off x="10084921" y="3521542"/>
            <a:ext cx="1953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Diffusivity ?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832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ED0BA5-12AC-4535-872D-A2FCDC22F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 LPE-related Phase Transition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A1D1DFB-FE70-E99C-9F50-812FC72CB9C4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For double-well potential curve:</a:t>
                </a:r>
              </a:p>
              <a:p>
                <a:r>
                  <a:rPr lang="en-US" altLang="zh-CN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CN" dirty="0"/>
                  <a:t>: 	Static LPE</a:t>
                </a:r>
              </a:p>
              <a:p>
                <a:r>
                  <a:rPr lang="en-US" altLang="zh-CN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CN" dirty="0"/>
                  <a:t>: 	Dynamic LPE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A1D1DFB-FE70-E99C-9F50-812FC72CB9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510" t="-4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4EF64C2-C611-3FA8-94C2-8EED8140BA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i="1" dirty="0"/>
              <a:t>Nat. Rev. Chem.</a:t>
            </a:r>
            <a:r>
              <a:rPr lang="en-US" altLang="zh-CN" dirty="0"/>
              <a:t> </a:t>
            </a:r>
            <a:r>
              <a:rPr lang="en-US" altLang="zh-CN" b="1" dirty="0"/>
              <a:t>2021</a:t>
            </a:r>
            <a:r>
              <a:rPr lang="en-US" altLang="zh-CN" dirty="0"/>
              <a:t>, 5, 838.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C7EBAE6-5C7E-3076-4DCB-F4318D14A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347" y="3255626"/>
            <a:ext cx="7266009" cy="34649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6FD7B07-6799-2064-4978-6023D96914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0" t="72860" r="8758"/>
          <a:stretch/>
        </p:blipFill>
        <p:spPr>
          <a:xfrm>
            <a:off x="8038794" y="928008"/>
            <a:ext cx="3929271" cy="251007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1C6C793-3360-3CE9-F9EC-4CB8BEA940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4670" y="928008"/>
            <a:ext cx="2552970" cy="23596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96A285D-EC80-D736-23F7-B0026B9AAD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362" y="2424777"/>
            <a:ext cx="3807068" cy="408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25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369767-86DB-DED3-542C-12EA59DA5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 LPE-related Phase Transition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F75CAEE-FF68-B105-427B-94C5760A8ACD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en-US" altLang="zh-CN" sz="2400" dirty="0">
                    <a:latin typeface="+mj-lt"/>
                  </a:rPr>
                  <a:t>Coherent Phonon Spectrum</a:t>
                </a:r>
              </a:p>
              <a:p>
                <a:r>
                  <a:rPr lang="en-US" altLang="zh-CN" b="1" dirty="0"/>
                  <a:t>Lattice vibration frequency</a:t>
                </a:r>
                <a:r>
                  <a:rPr lang="en-US" altLang="zh-CN" dirty="0"/>
                  <a:t>:</a:t>
                </a:r>
              </a:p>
              <a:p>
                <a:r>
                  <a:rPr lang="en-US" altLang="zh-CN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=33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dirty="0"/>
                  <a:t> 	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𝑇𝐻𝑧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en-US" altLang="zh-CN" b="0" dirty="0"/>
                  <a:t>	</a:t>
                </a:r>
              </a:p>
              <a:p>
                <a:r>
                  <a:rPr lang="en-US" altLang="zh-CN" b="0" dirty="0"/>
                  <a:t>	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=1/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𝑝𝑠</m:t>
                    </m:r>
                  </m:oMath>
                </a14:m>
                <a:endParaRPr lang="en-US" altLang="zh-CN" b="0" dirty="0"/>
              </a:p>
              <a:p>
                <a:r>
                  <a:rPr lang="en-US" altLang="zh-CN" dirty="0"/>
                  <a:t>	Lattice vibration timescale </a:t>
                </a:r>
                <a:r>
                  <a:rPr lang="zh-CN" altLang="en-US" dirty="0"/>
                  <a:t>≈ </a:t>
                </a:r>
                <a:r>
                  <a:rPr lang="en-US" altLang="zh-CN" dirty="0"/>
                  <a:t>detection timescale</a:t>
                </a:r>
              </a:p>
              <a:p>
                <a:r>
                  <a:rPr lang="en-US" altLang="zh-CN" b="1" dirty="0"/>
                  <a:t>Upon vibration</a:t>
                </a:r>
                <a:r>
                  <a:rPr lang="en-US" altLang="zh-CN" b="0" dirty="0"/>
                  <a:t>:</a:t>
                </a:r>
              </a:p>
              <a:p>
                <a:r>
                  <a:rPr lang="en-US" altLang="zh-CN" dirty="0"/>
                  <a:t>	- dielectric constant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dirty="0"/>
                  <a:t>;</a:t>
                </a:r>
              </a:p>
              <a:p>
                <a:r>
                  <a:rPr lang="en-US" altLang="zh-CN" b="0" dirty="0"/>
                  <a:t>	- </a:t>
                </a:r>
                <a:r>
                  <a:rPr lang="en-US" altLang="zh-CN" dirty="0"/>
                  <a:t>Refraction index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;</a:t>
                </a:r>
              </a:p>
              <a:p>
                <a:r>
                  <a:rPr lang="en-US" altLang="zh-CN" b="0" dirty="0"/>
                  <a:t>	- Reflection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zh-CN" b="0" dirty="0"/>
                  <a:t>;</a:t>
                </a:r>
              </a:p>
              <a:p>
                <a:r>
                  <a:rPr lang="en-US" altLang="zh-CN" dirty="0"/>
                  <a:t>	- Absorption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dirty="0"/>
                  <a:t>; ...... </a:t>
                </a:r>
              </a:p>
              <a:p>
                <a:endParaRPr lang="en-US" altLang="zh-CN" b="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F75CAEE-FF68-B105-427B-94C5760A8A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765" t="-6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7E3A696-DAB7-4D86-43A0-976A63EE60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i="1" dirty="0"/>
              <a:t>Phys. Rev. Mater</a:t>
            </a:r>
            <a:r>
              <a:rPr lang="en-US" altLang="zh-CN" dirty="0"/>
              <a:t>. </a:t>
            </a:r>
            <a:r>
              <a:rPr lang="en-US" altLang="zh-CN" b="1" dirty="0"/>
              <a:t>2022</a:t>
            </a:r>
            <a:r>
              <a:rPr lang="en-US" altLang="zh-CN" dirty="0"/>
              <a:t>, 6, 095401.		</a:t>
            </a:r>
            <a:r>
              <a:rPr lang="en-US" altLang="zh-CN" i="1" dirty="0"/>
              <a:t>J. Phys. Chem. Lett</a:t>
            </a:r>
            <a:r>
              <a:rPr lang="en-US" altLang="zh-CN" dirty="0"/>
              <a:t>. </a:t>
            </a:r>
            <a:r>
              <a:rPr lang="en-US" altLang="zh-CN" b="1" dirty="0"/>
              <a:t>2022</a:t>
            </a:r>
            <a:r>
              <a:rPr lang="en-US" altLang="zh-CN" dirty="0"/>
              <a:t>, 13, 4073.</a:t>
            </a:r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633D4C0-F35C-327C-A325-55972D255E84}"/>
              </a:ext>
            </a:extLst>
          </p:cNvPr>
          <p:cNvGrpSpPr/>
          <p:nvPr/>
        </p:nvGrpSpPr>
        <p:grpSpPr>
          <a:xfrm>
            <a:off x="279296" y="5663369"/>
            <a:ext cx="5816704" cy="799722"/>
            <a:chOff x="453469" y="5696857"/>
            <a:chExt cx="5816704" cy="7997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: 圆角 5">
                  <a:extLst>
                    <a:ext uri="{FF2B5EF4-FFF2-40B4-BE49-F238E27FC236}">
                      <a16:creationId xmlns:a16="http://schemas.microsoft.com/office/drawing/2014/main" id="{7B1440C6-EE8E-AC53-6881-A3E422FEEB2F}"/>
                    </a:ext>
                  </a:extLst>
                </p:cNvPr>
                <p:cNvSpPr/>
                <p:nvPr/>
              </p:nvSpPr>
              <p:spPr>
                <a:xfrm>
                  <a:off x="453469" y="5696857"/>
                  <a:ext cx="2115560" cy="799722"/>
                </a:xfrm>
                <a:prstGeom prst="roundRect">
                  <a:avLst/>
                </a:prstGeom>
                <a:solidFill>
                  <a:srgbClr val="BEEAFA"/>
                </a:solidFill>
                <a:ln w="254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tx1"/>
                      </a:solidFill>
                      <a:latin typeface="+mj-lt"/>
                    </a:rPr>
                    <a:t>Signal Oscillation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zh-CN" altLang="en-US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6" name="矩形: 圆角 5">
                  <a:extLst>
                    <a:ext uri="{FF2B5EF4-FFF2-40B4-BE49-F238E27FC236}">
                      <a16:creationId xmlns:a16="http://schemas.microsoft.com/office/drawing/2014/main" id="{7B1440C6-EE8E-AC53-6881-A3E422FEEB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469" y="5696857"/>
                  <a:ext cx="2115560" cy="799722"/>
                </a:xfrm>
                <a:prstGeom prst="roundRect">
                  <a:avLst/>
                </a:prstGeom>
                <a:blipFill>
                  <a:blip r:embed="rId4"/>
                  <a:stretch>
                    <a:fillRect r="-285"/>
                  </a:stretch>
                </a:blipFill>
                <a:ln w="25400">
                  <a:solidFill>
                    <a:schemeClr val="bg1">
                      <a:lumMod val="8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: 圆角 6">
                  <a:extLst>
                    <a:ext uri="{FF2B5EF4-FFF2-40B4-BE49-F238E27FC236}">
                      <a16:creationId xmlns:a16="http://schemas.microsoft.com/office/drawing/2014/main" id="{9A9A4F87-3155-4D54-7AF1-2B0B71C3E91A}"/>
                    </a:ext>
                  </a:extLst>
                </p:cNvPr>
                <p:cNvSpPr/>
                <p:nvPr/>
              </p:nvSpPr>
              <p:spPr>
                <a:xfrm>
                  <a:off x="4154613" y="5696857"/>
                  <a:ext cx="2115560" cy="799722"/>
                </a:xfrm>
                <a:prstGeom prst="roundRect">
                  <a:avLst/>
                </a:prstGeom>
                <a:solidFill>
                  <a:srgbClr val="BEFAC5"/>
                </a:solidFill>
                <a:ln w="254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tx1"/>
                      </a:solidFill>
                      <a:latin typeface="+mj-lt"/>
                    </a:rPr>
                    <a:t>Coherent Phonon Frequency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</m:oMath>
                  </a14:m>
                  <a:endParaRPr lang="zh-CN" altLang="en-US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7" name="矩形: 圆角 6">
                  <a:extLst>
                    <a:ext uri="{FF2B5EF4-FFF2-40B4-BE49-F238E27FC236}">
                      <a16:creationId xmlns:a16="http://schemas.microsoft.com/office/drawing/2014/main" id="{9A9A4F87-3155-4D54-7AF1-2B0B71C3E9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4613" y="5696857"/>
                  <a:ext cx="2115560" cy="799722"/>
                </a:xfrm>
                <a:prstGeom prst="roundRect">
                  <a:avLst/>
                </a:prstGeom>
                <a:blipFill>
                  <a:blip r:embed="rId5"/>
                  <a:stretch>
                    <a:fillRect r="-1140" b="-741"/>
                  </a:stretch>
                </a:blipFill>
                <a:ln w="25400">
                  <a:solidFill>
                    <a:schemeClr val="bg1">
                      <a:lumMod val="8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E8BC0C7-D17D-E9FA-C1D9-1AE7EE34A359}"/>
                </a:ext>
              </a:extLst>
            </p:cNvPr>
            <p:cNvSpPr txBox="1"/>
            <p:nvPr/>
          </p:nvSpPr>
          <p:spPr>
            <a:xfrm>
              <a:off x="2479666" y="5751551"/>
              <a:ext cx="17352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 Narrow" panose="020B0606020202030204" pitchFamily="34" charset="0"/>
                </a:rPr>
                <a:t>Fourier Transformation</a:t>
              </a:r>
              <a:endParaRPr lang="zh-CN" altLang="en-US" dirty="0">
                <a:latin typeface="Arial Narrow" panose="020B0606020202030204" pitchFamily="34" charset="0"/>
              </a:endParaRPr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8382F45A-E8C7-AF7D-0E90-EDED5BF950F8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2569029" y="6096718"/>
              <a:ext cx="1585584" cy="0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AB24D20-82FC-DDFA-4FEA-99460A112ADE}"/>
              </a:ext>
            </a:extLst>
          </p:cNvPr>
          <p:cNvGrpSpPr/>
          <p:nvPr/>
        </p:nvGrpSpPr>
        <p:grpSpPr>
          <a:xfrm>
            <a:off x="7199869" y="504870"/>
            <a:ext cx="4373852" cy="3476923"/>
            <a:chOff x="5813755" y="460118"/>
            <a:chExt cx="4373852" cy="3476923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786B65B7-9BFC-0819-BC15-0197D66E6E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2790" b="11235"/>
            <a:stretch/>
          </p:blipFill>
          <p:spPr>
            <a:xfrm>
              <a:off x="6241143" y="460118"/>
              <a:ext cx="3946464" cy="3169935"/>
            </a:xfrm>
            <a:prstGeom prst="rect">
              <a:avLst/>
            </a:prstGeom>
          </p:spPr>
        </p:pic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A2FE4C05-5ED2-DD97-D43D-6FA32B015CBC}"/>
                </a:ext>
              </a:extLst>
            </p:cNvPr>
            <p:cNvCxnSpPr/>
            <p:nvPr/>
          </p:nvCxnSpPr>
          <p:spPr>
            <a:xfrm flipV="1">
              <a:off x="6212114" y="587829"/>
              <a:ext cx="0" cy="2953657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FC2AB66-5E84-295C-3CE9-276B8F6628AF}"/>
                </a:ext>
              </a:extLst>
            </p:cNvPr>
            <p:cNvSpPr txBox="1"/>
            <p:nvPr/>
          </p:nvSpPr>
          <p:spPr>
            <a:xfrm rot="-5400000">
              <a:off x="4659478" y="1860418"/>
              <a:ext cx="2677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00B0F0"/>
                  </a:solidFill>
                  <a:latin typeface="+mj-lt"/>
                </a:rPr>
                <a:t>Time (</a:t>
              </a:r>
              <a:r>
                <a:rPr lang="en-US" altLang="zh-CN" dirty="0" err="1">
                  <a:solidFill>
                    <a:srgbClr val="00B0F0"/>
                  </a:solidFill>
                  <a:latin typeface="+mj-lt"/>
                </a:rPr>
                <a:t>ps</a:t>
              </a:r>
              <a:r>
                <a:rPr lang="en-US" altLang="zh-CN" dirty="0">
                  <a:solidFill>
                    <a:srgbClr val="00B0F0"/>
                  </a:solidFill>
                  <a:latin typeface="+mj-lt"/>
                </a:rPr>
                <a:t>)</a:t>
              </a:r>
              <a:endParaRPr lang="zh-CN" altLang="en-US" dirty="0">
                <a:solidFill>
                  <a:srgbClr val="00B0F0"/>
                </a:solidFill>
                <a:latin typeface="+mj-lt"/>
              </a:endParaRPr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A7623639-D643-BDBA-8FA0-6FE235963034}"/>
                </a:ext>
              </a:extLst>
            </p:cNvPr>
            <p:cNvCxnSpPr/>
            <p:nvPr/>
          </p:nvCxnSpPr>
          <p:spPr>
            <a:xfrm>
              <a:off x="6426472" y="3601024"/>
              <a:ext cx="3704499" cy="0"/>
            </a:xfrm>
            <a:prstGeom prst="line">
              <a:avLst/>
            </a:prstGeom>
            <a:ln w="25400">
              <a:gradFill flip="none" rotWithShape="1">
                <a:gsLst>
                  <a:gs pos="0">
                    <a:srgbClr val="FF0000"/>
                  </a:gs>
                  <a:gs pos="52900">
                    <a:srgbClr val="00FF00"/>
                  </a:gs>
                  <a:gs pos="100000">
                    <a:srgbClr val="0000FF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E1706B8-864F-6F6B-F935-97224086CC22}"/>
                </a:ext>
              </a:extLst>
            </p:cNvPr>
            <p:cNvSpPr txBox="1"/>
            <p:nvPr/>
          </p:nvSpPr>
          <p:spPr>
            <a:xfrm>
              <a:off x="7010458" y="3567709"/>
              <a:ext cx="267788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gradFill flip="none" rotWithShape="1">
                    <a:gsLst>
                      <a:gs pos="0">
                        <a:srgbClr val="FF0000"/>
                      </a:gs>
                      <a:gs pos="35000">
                        <a:srgbClr val="00FF00"/>
                      </a:gs>
                      <a:gs pos="100000">
                        <a:srgbClr val="0000FF"/>
                      </a:gs>
                    </a:gsLst>
                    <a:lin ang="0" scaled="1"/>
                    <a:tileRect/>
                  </a:gradFill>
                  <a:latin typeface="+mj-lt"/>
                </a:rPr>
                <a:t>Absorption </a:t>
              </a:r>
              <a:r>
                <a:rPr lang="en-US" altLang="zh-CN" dirty="0">
                  <a:gradFill flip="none" rotWithShape="1">
                    <a:gsLst>
                      <a:gs pos="0">
                        <a:srgbClr val="FF0000"/>
                      </a:gs>
                      <a:gs pos="55000">
                        <a:srgbClr val="00FF00"/>
                      </a:gs>
                      <a:gs pos="100000">
                        <a:srgbClr val="0000FF"/>
                      </a:gs>
                    </a:gsLst>
                    <a:lin ang="0" scaled="1"/>
                    <a:tileRect/>
                  </a:gradFill>
                  <a:latin typeface="+mj-lt"/>
                </a:rPr>
                <a:t>Spectrum</a:t>
              </a:r>
              <a:endParaRPr lang="zh-CN" altLang="en-US" dirty="0">
                <a:gradFill flip="none" rotWithShape="1">
                  <a:gsLst>
                    <a:gs pos="0">
                      <a:srgbClr val="FF0000"/>
                    </a:gs>
                    <a:gs pos="55000">
                      <a:srgbClr val="00FF00"/>
                    </a:gs>
                    <a:gs pos="100000">
                      <a:srgbClr val="0000FF"/>
                    </a:gs>
                  </a:gsLst>
                  <a:lin ang="0" scaled="1"/>
                  <a:tileRect/>
                </a:gradFill>
                <a:latin typeface="+mj-lt"/>
              </a:endParaRPr>
            </a:p>
          </p:txBody>
        </p: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B835B38B-9127-2C4E-154F-B7A49E483E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7391" y="4304785"/>
            <a:ext cx="3028385" cy="220132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BAAEA6E2-7937-7F46-91C9-1D3F7C46C9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43937" y="4279271"/>
            <a:ext cx="2375293" cy="2226837"/>
          </a:xfrm>
          <a:prstGeom prst="rect">
            <a:avLst/>
          </a:prstGeom>
        </p:spPr>
      </p:pic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ED6AEDD0-1AAD-9C62-001F-E7EB10D4229D}"/>
              </a:ext>
            </a:extLst>
          </p:cNvPr>
          <p:cNvCxnSpPr>
            <a:cxnSpLocks/>
          </p:cNvCxnSpPr>
          <p:nvPr/>
        </p:nvCxnSpPr>
        <p:spPr>
          <a:xfrm>
            <a:off x="9132313" y="5270500"/>
            <a:ext cx="468176" cy="0"/>
          </a:xfrm>
          <a:prstGeom prst="straightConnector1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6308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3FF8754-79FC-D649-9F94-B2AF26F459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Acknowledgements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73A33E-9EE0-3788-4F58-3BB39A044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52" y="910969"/>
            <a:ext cx="4243756" cy="318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C892CBE-AC60-156C-397A-C328F4E294EF}"/>
              </a:ext>
            </a:extLst>
          </p:cNvPr>
          <p:cNvSpPr txBox="1"/>
          <p:nvPr/>
        </p:nvSpPr>
        <p:spPr>
          <a:xfrm>
            <a:off x="636115" y="4031042"/>
            <a:ext cx="394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+mj-lt"/>
              </a:rPr>
              <a:t>The Fu Lab 2023</a:t>
            </a:r>
            <a:endParaRPr lang="zh-CN" altLang="en-US" b="1" dirty="0">
              <a:latin typeface="+mj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7CC4F2A-D892-B4A8-E81E-44812DEEA10C}"/>
              </a:ext>
            </a:extLst>
          </p:cNvPr>
          <p:cNvSpPr txBox="1"/>
          <p:nvPr/>
        </p:nvSpPr>
        <p:spPr>
          <a:xfrm>
            <a:off x="484552" y="4463580"/>
            <a:ext cx="452511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39750">
              <a:spcAft>
                <a:spcPts val="1200"/>
              </a:spcAft>
            </a:pPr>
            <a:r>
              <a:rPr lang="en-US" altLang="zh-CN" sz="2400" i="1" dirty="0"/>
              <a:t>Advisor:</a:t>
            </a:r>
            <a:r>
              <a:rPr lang="en-US" altLang="zh-CN" sz="2400" dirty="0"/>
              <a:t>		Dr. </a:t>
            </a:r>
            <a:r>
              <a:rPr lang="en-US" altLang="zh-CN" sz="2400" b="1" dirty="0"/>
              <a:t>Yongping Fu</a:t>
            </a:r>
            <a:endParaRPr lang="en-US" altLang="zh-CN" sz="2400" dirty="0"/>
          </a:p>
          <a:p>
            <a:pPr defTabSz="539750"/>
            <a:r>
              <a:rPr lang="en-US" altLang="zh-CN" sz="2400" i="1" dirty="0"/>
              <a:t>SCXRD refinement:</a:t>
            </a:r>
          </a:p>
          <a:p>
            <a:pPr defTabSz="539750"/>
            <a:r>
              <a:rPr lang="en-US" altLang="zh-CN" sz="2400" dirty="0"/>
              <a:t>	</a:t>
            </a:r>
            <a:r>
              <a:rPr lang="en-US" altLang="zh-CN" sz="2400" b="1" dirty="0" err="1"/>
              <a:t>Xiaofan</a:t>
            </a:r>
            <a:r>
              <a:rPr lang="en-US" altLang="zh-CN" sz="2400" b="1" dirty="0"/>
              <a:t> Jiang</a:t>
            </a:r>
          </a:p>
          <a:p>
            <a:pPr defTabSz="539750"/>
            <a:r>
              <a:rPr lang="en-US" altLang="zh-CN" sz="2400" dirty="0"/>
              <a:t>	</a:t>
            </a:r>
            <a:r>
              <a:rPr lang="en-US" altLang="zh-CN" sz="2400" b="1" dirty="0" err="1"/>
              <a:t>Xinyu</a:t>
            </a:r>
            <a:r>
              <a:rPr lang="en-US" altLang="zh-CN" sz="2400" b="1" dirty="0"/>
              <a:t> Li		</a:t>
            </a:r>
            <a:r>
              <a:rPr lang="en-US" altLang="zh-CN" sz="2400" dirty="0"/>
              <a:t>@ Fu Lab</a:t>
            </a:r>
          </a:p>
          <a:p>
            <a:pPr defTabSz="539750"/>
            <a:r>
              <a:rPr lang="en-US" altLang="zh-CN" sz="2400" dirty="0"/>
              <a:t>	Dr. </a:t>
            </a:r>
            <a:r>
              <a:rPr lang="en-US" altLang="zh-CN" sz="2400" b="1" dirty="0" err="1"/>
              <a:t>Xiaotong</a:t>
            </a:r>
            <a:r>
              <a:rPr lang="en-US" altLang="zh-CN" sz="2400" b="1" dirty="0"/>
              <a:t> Li</a:t>
            </a:r>
            <a:r>
              <a:rPr lang="en-US" altLang="zh-CN" sz="2400" dirty="0"/>
              <a:t>	@ Caltech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EE2908F-E498-29C6-41C4-59BD8CE3C6A8}"/>
              </a:ext>
            </a:extLst>
          </p:cNvPr>
          <p:cNvSpPr txBox="1"/>
          <p:nvPr/>
        </p:nvSpPr>
        <p:spPr>
          <a:xfrm>
            <a:off x="5908429" y="1374954"/>
            <a:ext cx="565834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19138"/>
            <a:r>
              <a:rPr lang="en-US" altLang="zh-CN" sz="2400" i="1" dirty="0"/>
              <a:t>DFT calculations:</a:t>
            </a:r>
          </a:p>
          <a:p>
            <a:pPr defTabSz="719138"/>
            <a:r>
              <a:rPr lang="en-US" altLang="zh-CN" sz="2400" dirty="0"/>
              <a:t>	</a:t>
            </a:r>
            <a:r>
              <a:rPr lang="en-US" altLang="zh-CN" sz="2400" b="1" dirty="0"/>
              <a:t>Yu Tao</a:t>
            </a:r>
          </a:p>
          <a:p>
            <a:pPr defTabSz="719138"/>
            <a:r>
              <a:rPr lang="en-US" altLang="zh-CN" sz="2400" dirty="0"/>
              <a:t>	Dr. </a:t>
            </a:r>
            <a:r>
              <a:rPr lang="en-US" altLang="zh-CN" sz="2400" b="1" dirty="0"/>
              <a:t>Chen Li</a:t>
            </a:r>
            <a:r>
              <a:rPr lang="en-US" altLang="zh-CN" sz="2400" dirty="0"/>
              <a:t>	@ PKU</a:t>
            </a:r>
          </a:p>
          <a:p>
            <a:pPr defTabSz="719138"/>
            <a:endParaRPr lang="en-US" altLang="zh-CN" sz="2400" dirty="0"/>
          </a:p>
          <a:p>
            <a:pPr defTabSz="719138"/>
            <a:r>
              <a:rPr lang="en-US" altLang="zh-CN" sz="2400" i="1" dirty="0"/>
              <a:t>High-pressure PL, Raman, PXRD:</a:t>
            </a:r>
          </a:p>
          <a:p>
            <a:pPr defTabSz="719138"/>
            <a:r>
              <a:rPr lang="en-US" altLang="zh-CN" sz="2400" dirty="0"/>
              <a:t>	</a:t>
            </a:r>
            <a:r>
              <a:rPr lang="en-US" altLang="zh-CN" sz="2400" b="1" dirty="0" err="1"/>
              <a:t>Tonghuan</a:t>
            </a:r>
            <a:r>
              <a:rPr lang="en-US" altLang="zh-CN" sz="2400" b="1" dirty="0"/>
              <a:t> Fu</a:t>
            </a:r>
          </a:p>
          <a:p>
            <a:pPr defTabSz="719138"/>
            <a:r>
              <a:rPr lang="en-US" altLang="zh-CN" sz="2400" dirty="0"/>
              <a:t>	Dr. </a:t>
            </a:r>
            <a:r>
              <a:rPr lang="en-US" altLang="zh-CN" sz="2400" b="1" dirty="0" err="1"/>
              <a:t>Songhao</a:t>
            </a:r>
            <a:r>
              <a:rPr lang="en-US" altLang="zh-CN" sz="2400" b="1" dirty="0"/>
              <a:t> Guo</a:t>
            </a:r>
          </a:p>
          <a:p>
            <a:pPr defTabSz="719138"/>
            <a:r>
              <a:rPr lang="en-US" altLang="zh-CN" sz="2400" dirty="0"/>
              <a:t>	Prof. </a:t>
            </a:r>
            <a:r>
              <a:rPr lang="en-US" altLang="zh-CN" sz="2400" b="1" dirty="0" err="1"/>
              <a:t>Xujie</a:t>
            </a:r>
            <a:r>
              <a:rPr lang="en-US" altLang="zh-CN" sz="2400" b="1" dirty="0"/>
              <a:t> </a:t>
            </a:r>
            <a:r>
              <a:rPr lang="en-US" altLang="zh-CN" sz="2400" b="1" dirty="0" err="1"/>
              <a:t>L</a:t>
            </a:r>
            <a:r>
              <a:rPr lang="en-US" altLang="zh-CN" sz="2400" b="1" dirty="0" err="1">
                <a:cs typeface="Arial" panose="020B0604020202020204" pitchFamily="34" charset="0"/>
              </a:rPr>
              <a:t>ü</a:t>
            </a:r>
            <a:r>
              <a:rPr lang="en-US" altLang="zh-CN" sz="2400" dirty="0">
                <a:cs typeface="Arial" panose="020B0604020202020204" pitchFamily="34" charset="0"/>
              </a:rPr>
              <a:t>	@ HPSTAR</a:t>
            </a:r>
          </a:p>
          <a:p>
            <a:pPr defTabSz="719138"/>
            <a:endParaRPr lang="en-US" altLang="zh-CN" sz="2400" dirty="0">
              <a:cs typeface="Arial" panose="020B0604020202020204" pitchFamily="34" charset="0"/>
            </a:endParaRPr>
          </a:p>
          <a:p>
            <a:pPr defTabSz="719138"/>
            <a:r>
              <a:rPr lang="en-US" altLang="zh-CN" sz="2400" i="1" dirty="0"/>
              <a:t>Microscope tech support:</a:t>
            </a:r>
          </a:p>
          <a:p>
            <a:pPr defTabSz="719138"/>
            <a:r>
              <a:rPr lang="en-US" altLang="zh-CN" sz="2400" dirty="0"/>
              <a:t>	Dr. </a:t>
            </a:r>
            <a:r>
              <a:rPr lang="en-US" altLang="zh-CN" sz="2400" b="1" dirty="0"/>
              <a:t>Yan Guan	</a:t>
            </a:r>
            <a:r>
              <a:rPr lang="en-US" altLang="zh-CN" sz="2400" dirty="0"/>
              <a:t>@ PKU</a:t>
            </a:r>
            <a:r>
              <a:rPr lang="en-US" altLang="zh-CN" sz="2400" b="1" dirty="0"/>
              <a:t>	</a:t>
            </a:r>
            <a:endParaRPr lang="zh-CN" altLang="en-US" sz="2400" b="1" dirty="0"/>
          </a:p>
          <a:p>
            <a:pPr defTabSz="719138"/>
            <a:endParaRPr lang="en-US" altLang="zh-CN" sz="2400" dirty="0">
              <a:cs typeface="Arial" panose="020B0604020202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6BF410B-4721-639B-2629-38DCD8044B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05"/>
          <a:stretch/>
        </p:blipFill>
        <p:spPr bwMode="auto">
          <a:xfrm>
            <a:off x="5709139" y="62898"/>
            <a:ext cx="773722" cy="74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B57AEDF-7FC7-4767-4D47-70174693C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159" y="235934"/>
            <a:ext cx="5364578" cy="39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3265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893DA9E-5073-AAF4-2107-547B509BD2B8}"/>
              </a:ext>
            </a:extLst>
          </p:cNvPr>
          <p:cNvSpPr txBox="1"/>
          <p:nvPr/>
        </p:nvSpPr>
        <p:spPr>
          <a:xfrm>
            <a:off x="1563076" y="2967335"/>
            <a:ext cx="90658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rgbClr val="1313A1"/>
                </a:solidFill>
                <a:latin typeface="Arial Narrow" panose="020B0606020202030204" pitchFamily="34" charset="0"/>
              </a:rPr>
              <a:t>Thanks for your attention!</a:t>
            </a:r>
            <a:endParaRPr lang="zh-CN" altLang="en-US" sz="6600" b="1" dirty="0">
              <a:solidFill>
                <a:srgbClr val="1313A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615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F969AD-48CD-36FA-0FF3-B90F0DE79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2D Halide Perovskites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82A6BF2-2ABE-4D1C-ABA6-EBE1CDA75D86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en-US" altLang="zh-CN" sz="2400" dirty="0">
                    <a:latin typeface="+mj-lt"/>
                  </a:rPr>
                  <a:t>Electronic Structure</a:t>
                </a:r>
              </a:p>
              <a:p>
                <a:r>
                  <a:rPr lang="en-US" altLang="zh-CN" dirty="0"/>
                  <a:t>Organic layer:	HOMO - LUMO gap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𝒐𝒓𝒈</m:t>
                        </m:r>
                      </m:sub>
                    </m:sSub>
                  </m:oMath>
                </a14:m>
                <a:endParaRPr lang="en-US" altLang="zh-CN" b="1" dirty="0"/>
              </a:p>
              <a:p>
                <a:r>
                  <a:rPr lang="en-US" altLang="zh-CN" dirty="0"/>
                  <a:t>Inorganic layer:	VBM - CBM bandgap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sub>
                    </m:sSub>
                  </m:oMath>
                </a14:m>
                <a:endParaRPr lang="en-US" altLang="zh-CN" b="1" dirty="0"/>
              </a:p>
              <a:p>
                <a:r>
                  <a:rPr lang="en-US" altLang="zh-CN" dirty="0"/>
                  <a:t>In general,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𝒐𝒓𝒈</m:t>
                        </m:r>
                      </m:sub>
                    </m:sSub>
                  </m:oMath>
                </a14:m>
                <a:r>
                  <a:rPr lang="en-US" altLang="zh-CN" dirty="0"/>
                  <a:t>  ==&gt; </a:t>
                </a:r>
                <a:r>
                  <a:rPr lang="en-US" altLang="zh-CN" b="1" dirty="0"/>
                  <a:t>Quantum Confinement</a:t>
                </a:r>
              </a:p>
              <a:p>
                <a:r>
                  <a:rPr lang="en-US" altLang="zh-CN" i="1" dirty="0"/>
                  <a:t>e</a:t>
                </a:r>
                <a:r>
                  <a:rPr lang="en-US" altLang="zh-CN" i="1" baseline="30000" dirty="0"/>
                  <a:t>-</a:t>
                </a:r>
                <a:r>
                  <a:rPr lang="en-US" altLang="zh-CN" dirty="0"/>
                  <a:t> and </a:t>
                </a:r>
                <a:r>
                  <a:rPr lang="en-US" altLang="zh-CN" i="1" dirty="0"/>
                  <a:t>h</a:t>
                </a:r>
                <a:r>
                  <a:rPr lang="en-US" altLang="zh-CN" i="1" baseline="30000" dirty="0"/>
                  <a:t>+</a:t>
                </a:r>
                <a:r>
                  <a:rPr lang="en-US" altLang="zh-CN" dirty="0"/>
                  <a:t> trapped in inorganic layer, forming </a:t>
                </a:r>
                <a:r>
                  <a:rPr lang="en-US" altLang="zh-CN" b="1" dirty="0"/>
                  <a:t>exciton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In inorganic layer:</a:t>
                </a:r>
              </a:p>
              <a:p>
                <a:r>
                  <a:rPr lang="en-US" altLang="zh-CN" dirty="0"/>
                  <a:t>	VBM: (B</a:t>
                </a:r>
                <a:r>
                  <a:rPr lang="en-US" altLang="zh-CN" baseline="30000" dirty="0"/>
                  <a:t>2+</a:t>
                </a:r>
                <a:r>
                  <a:rPr lang="en-US" altLang="zh-CN" dirty="0"/>
                  <a:t> ns + X np)*</a:t>
                </a:r>
              </a:p>
              <a:p>
                <a:r>
                  <a:rPr lang="en-US" altLang="zh-CN" dirty="0"/>
                  <a:t>	CBM: (B</a:t>
                </a:r>
                <a:r>
                  <a:rPr lang="en-US" altLang="zh-CN" baseline="30000" dirty="0"/>
                  <a:t>2+</a:t>
                </a:r>
                <a:r>
                  <a:rPr lang="en-US" altLang="zh-CN" dirty="0"/>
                  <a:t> np + X </a:t>
                </a:r>
                <a:r>
                  <a:rPr lang="en-US" altLang="zh-CN" dirty="0" err="1"/>
                  <a:t>ns&amp;np</a:t>
                </a:r>
                <a:r>
                  <a:rPr lang="en-US" altLang="zh-CN" dirty="0"/>
                  <a:t>)*</a:t>
                </a:r>
              </a:p>
              <a:p>
                <a:r>
                  <a:rPr lang="en-US" altLang="zh-CN" b="1" u="sng" dirty="0">
                    <a:solidFill>
                      <a:srgbClr val="1313A1"/>
                    </a:solidFill>
                  </a:rPr>
                  <a:t>Inorganic lattice</a:t>
                </a:r>
                <a:r>
                  <a:rPr lang="en-US" altLang="zh-CN" u="sng" dirty="0"/>
                  <a:t> dominates the </a:t>
                </a:r>
                <a:r>
                  <a:rPr lang="en-US" altLang="zh-CN" b="1" u="sng" dirty="0">
                    <a:solidFill>
                      <a:srgbClr val="1313A1"/>
                    </a:solidFill>
                  </a:rPr>
                  <a:t>excitonic</a:t>
                </a:r>
                <a:r>
                  <a:rPr lang="en-US" altLang="zh-CN" u="sng" dirty="0"/>
                  <a:t> properties.</a:t>
                </a:r>
                <a:endParaRPr lang="en-US" altLang="zh-CN" u="sng" baseline="-25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82A6BF2-2ABE-4D1C-ABA6-EBE1CDA75D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765" t="-6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695864F-1422-F6FC-1752-C0A56D9084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i="1" dirty="0"/>
              <a:t>Chem. Rev.</a:t>
            </a:r>
            <a:r>
              <a:rPr lang="en-US" altLang="zh-CN" dirty="0"/>
              <a:t> </a:t>
            </a:r>
            <a:r>
              <a:rPr lang="en-US" altLang="zh-CN" b="1" dirty="0"/>
              <a:t>2019</a:t>
            </a:r>
            <a:r>
              <a:rPr lang="en-US" altLang="zh-CN" dirty="0"/>
              <a:t>, 119, 3140.	</a:t>
            </a:r>
            <a:r>
              <a:rPr lang="en-US" altLang="zh-CN" i="1" dirty="0"/>
              <a:t>JACS</a:t>
            </a:r>
            <a:r>
              <a:rPr lang="en-US" altLang="zh-CN" dirty="0"/>
              <a:t>, </a:t>
            </a:r>
            <a:r>
              <a:rPr lang="en-US" altLang="zh-CN" b="1" dirty="0"/>
              <a:t>2019</a:t>
            </a:r>
            <a:r>
              <a:rPr lang="en-US" altLang="zh-CN" dirty="0"/>
              <a:t>, 141, 1171.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0D5A66D-E2FB-E1F9-E0C7-A08558134C4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2271" y="3718833"/>
            <a:ext cx="2910311" cy="28076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60CF463-1E69-BD6D-7960-BFD1A4E406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2663"/>
          <a:stretch/>
        </p:blipFill>
        <p:spPr>
          <a:xfrm>
            <a:off x="7490858" y="450914"/>
            <a:ext cx="3761859" cy="3222923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4B02B135-FDE4-93E2-849A-683F826A0AA9}"/>
              </a:ext>
            </a:extLst>
          </p:cNvPr>
          <p:cNvGrpSpPr/>
          <p:nvPr/>
        </p:nvGrpSpPr>
        <p:grpSpPr>
          <a:xfrm>
            <a:off x="9453762" y="5290710"/>
            <a:ext cx="2807680" cy="1562058"/>
            <a:chOff x="5816931" y="845671"/>
            <a:chExt cx="2807680" cy="1562058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7C4C11A5-BC7B-68C8-8F7E-34F3972EF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563646" y="845671"/>
              <a:ext cx="1314251" cy="1275597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6C65C2F-5A45-9A9C-9948-0AD50E569549}"/>
                </a:ext>
              </a:extLst>
            </p:cNvPr>
            <p:cNvSpPr txBox="1"/>
            <p:nvPr/>
          </p:nvSpPr>
          <p:spPr>
            <a:xfrm>
              <a:off x="5816931" y="2069175"/>
              <a:ext cx="28076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+mj-lt"/>
                </a:rPr>
                <a:t>VBM: (Pb ns + I np)*</a:t>
              </a:r>
              <a:endParaRPr lang="zh-CN" altLang="en-US" sz="1600" dirty="0">
                <a:latin typeface="+mj-lt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4179BDB-85EC-E8F9-1442-3AA2CEF9B9A8}"/>
              </a:ext>
            </a:extLst>
          </p:cNvPr>
          <p:cNvGrpSpPr/>
          <p:nvPr/>
        </p:nvGrpSpPr>
        <p:grpSpPr>
          <a:xfrm>
            <a:off x="9448676" y="3688274"/>
            <a:ext cx="2807680" cy="1569692"/>
            <a:chOff x="8762164" y="818771"/>
            <a:chExt cx="2807680" cy="156969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FC9D06E1-520D-8FF5-E9E4-A525E8BE7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511005" y="818771"/>
              <a:ext cx="1312125" cy="1285935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9E71301-E2C0-34B9-A231-6B006FBF7115}"/>
                </a:ext>
              </a:extLst>
            </p:cNvPr>
            <p:cNvSpPr txBox="1"/>
            <p:nvPr/>
          </p:nvSpPr>
          <p:spPr>
            <a:xfrm>
              <a:off x="8762164" y="2049909"/>
              <a:ext cx="28076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+mj-lt"/>
                </a:rPr>
                <a:t>CBM: (Pb np + I </a:t>
              </a:r>
              <a:r>
                <a:rPr lang="en-US" altLang="zh-CN" sz="1600" dirty="0" err="1">
                  <a:latin typeface="+mj-lt"/>
                </a:rPr>
                <a:t>ns&amp;np</a:t>
              </a:r>
              <a:r>
                <a:rPr lang="en-US" altLang="zh-CN" sz="1600" dirty="0">
                  <a:latin typeface="+mj-lt"/>
                </a:rPr>
                <a:t>)*</a:t>
              </a:r>
              <a:endParaRPr lang="zh-CN" altLang="en-US" sz="16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8458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3">
            <a:extLst>
              <a:ext uri="{FF2B5EF4-FFF2-40B4-BE49-F238E27FC236}">
                <a16:creationId xmlns:a16="http://schemas.microsoft.com/office/drawing/2014/main" id="{8E8B9D7B-990C-8BCB-7BFD-05BEA8085A2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7423" y="1001486"/>
            <a:ext cx="11957154" cy="5508172"/>
          </a:xfrm>
        </p:spPr>
        <p:txBody>
          <a:bodyPr/>
          <a:lstStyle/>
          <a:p>
            <a:r>
              <a:rPr lang="en-US" altLang="zh-CN" dirty="0" err="1"/>
              <a:t>aaa</a:t>
            </a:r>
            <a:endParaRPr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0B1AEA9-2778-0CD6-E5F4-79D28FAAB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23" y="460118"/>
            <a:ext cx="11957154" cy="461495"/>
          </a:xfrm>
        </p:spPr>
        <p:txBody>
          <a:bodyPr/>
          <a:lstStyle/>
          <a:p>
            <a:r>
              <a:rPr lang="en-US" altLang="zh-CN" dirty="0"/>
              <a:t>1.1 Why 2D Halide Perovskite?</a:t>
            </a:r>
            <a:endParaRPr lang="zh-CN" altLang="en-US" dirty="0"/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C0BCF7FF-1F5E-1793-9B4B-4FFE36BB14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6583136"/>
            <a:ext cx="12192000" cy="274864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F46B677-A156-BE37-FDD7-9B3CBC65EE00}"/>
              </a:ext>
            </a:extLst>
          </p:cNvPr>
          <p:cNvSpPr txBox="1"/>
          <p:nvPr/>
        </p:nvSpPr>
        <p:spPr>
          <a:xfrm>
            <a:off x="164686" y="4610589"/>
            <a:ext cx="4572000" cy="19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46088"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Inorganic Semiconductors:</a:t>
            </a:r>
          </a:p>
          <a:p>
            <a:pPr defTabSz="446088">
              <a:lnSpc>
                <a:spcPct val="120000"/>
              </a:lnSpc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- Rigid;</a:t>
            </a:r>
          </a:p>
          <a:p>
            <a:pPr defTabSz="446088">
              <a:lnSpc>
                <a:spcPct val="120000"/>
              </a:lnSpc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- Static;</a:t>
            </a:r>
          </a:p>
          <a:p>
            <a:pPr defTabSz="446088">
              <a:lnSpc>
                <a:spcPct val="120000"/>
              </a:lnSpc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- Harmonic lattice;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7E1141C-0AFF-47AF-3CEA-74BA3CB8F5CA}"/>
              </a:ext>
            </a:extLst>
          </p:cNvPr>
          <p:cNvSpPr txBox="1"/>
          <p:nvPr/>
        </p:nvSpPr>
        <p:spPr>
          <a:xfrm>
            <a:off x="6119631" y="4610433"/>
            <a:ext cx="4572000" cy="19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25475">
              <a:lnSpc>
                <a:spcPct val="120000"/>
              </a:lnSpc>
            </a:pPr>
            <a:r>
              <a:rPr lang="en-US" altLang="zh-CN" sz="2800" dirty="0">
                <a:latin typeface="+mj-lt"/>
              </a:rPr>
              <a:t>Hybrid Halide Perovskites:</a:t>
            </a:r>
          </a:p>
          <a:p>
            <a:pPr defTabSz="625475">
              <a:lnSpc>
                <a:spcPct val="120000"/>
              </a:lnSpc>
            </a:pPr>
            <a:r>
              <a:rPr lang="en-US" altLang="zh-CN" sz="2400" dirty="0"/>
              <a:t>	- Soft;</a:t>
            </a:r>
          </a:p>
          <a:p>
            <a:pPr defTabSz="625475">
              <a:lnSpc>
                <a:spcPct val="120000"/>
              </a:lnSpc>
            </a:pPr>
            <a:r>
              <a:rPr lang="en-US" altLang="zh-CN" sz="2400" dirty="0"/>
              <a:t>	- Dynamic;</a:t>
            </a:r>
          </a:p>
          <a:p>
            <a:pPr defTabSz="625475">
              <a:lnSpc>
                <a:spcPct val="120000"/>
              </a:lnSpc>
            </a:pPr>
            <a:r>
              <a:rPr lang="en-US" altLang="zh-CN" sz="2400" dirty="0"/>
              <a:t>	- Strong anharmonicity;</a:t>
            </a:r>
            <a:endParaRPr lang="zh-CN" altLang="en-US" sz="2400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5DB29A0-5626-19B8-FC73-BCACE96459C2}"/>
              </a:ext>
            </a:extLst>
          </p:cNvPr>
          <p:cNvGrpSpPr/>
          <p:nvPr/>
        </p:nvGrpSpPr>
        <p:grpSpPr>
          <a:xfrm>
            <a:off x="164686" y="995091"/>
            <a:ext cx="2852604" cy="3560076"/>
            <a:chOff x="164686" y="995091"/>
            <a:chExt cx="2852604" cy="3560076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0580BDDE-91F4-FE63-B4D9-45A5B3C7349E}"/>
                </a:ext>
              </a:extLst>
            </p:cNvPr>
            <p:cNvSpPr/>
            <p:nvPr/>
          </p:nvSpPr>
          <p:spPr>
            <a:xfrm>
              <a:off x="164686" y="995091"/>
              <a:ext cx="2852604" cy="3560076"/>
            </a:xfrm>
            <a:prstGeom prst="roundRect">
              <a:avLst>
                <a:gd name="adj" fmla="val 5955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869ECBFD-DB46-7AA8-FA9B-9BC27C3065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30" t="1260" r="27296" b="7065"/>
            <a:stretch/>
          </p:blipFill>
          <p:spPr>
            <a:xfrm>
              <a:off x="204164" y="1194058"/>
              <a:ext cx="2750545" cy="2491911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DEDCB0F-670F-ECFD-51F3-D939C112F23C}"/>
                </a:ext>
              </a:extLst>
            </p:cNvPr>
            <p:cNvSpPr txBox="1"/>
            <p:nvPr/>
          </p:nvSpPr>
          <p:spPr>
            <a:xfrm>
              <a:off x="639017" y="3905124"/>
              <a:ext cx="192525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dirty="0">
                  <a:latin typeface="+mj-lt"/>
                </a:rPr>
                <a:t>Si</a:t>
              </a:r>
              <a:endParaRPr lang="zh-CN" altLang="en-US" sz="2200" dirty="0">
                <a:latin typeface="+mj-lt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2059558-DD11-9A13-6CAF-057440A3A48C}"/>
              </a:ext>
            </a:extLst>
          </p:cNvPr>
          <p:cNvGrpSpPr/>
          <p:nvPr/>
        </p:nvGrpSpPr>
        <p:grpSpPr>
          <a:xfrm>
            <a:off x="3089742" y="2744707"/>
            <a:ext cx="2095328" cy="1810460"/>
            <a:chOff x="3089742" y="2744707"/>
            <a:chExt cx="2095328" cy="1810460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B210E564-1454-884B-73BE-DA51328EF71A}"/>
                </a:ext>
              </a:extLst>
            </p:cNvPr>
            <p:cNvSpPr/>
            <p:nvPr/>
          </p:nvSpPr>
          <p:spPr>
            <a:xfrm>
              <a:off x="3089742" y="2744707"/>
              <a:ext cx="2095328" cy="1810460"/>
            </a:xfrm>
            <a:prstGeom prst="roundRect">
              <a:avLst>
                <a:gd name="adj" fmla="val 7159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06BEBD9-597D-969B-BB4A-B51091B402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13" t="4507" r="30355" b="7915"/>
            <a:stretch/>
          </p:blipFill>
          <p:spPr>
            <a:xfrm>
              <a:off x="3295993" y="2757589"/>
              <a:ext cx="1643700" cy="1460490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C935E5D-3824-32DE-CFE0-1877FE6C0D1B}"/>
                </a:ext>
              </a:extLst>
            </p:cNvPr>
            <p:cNvSpPr txBox="1"/>
            <p:nvPr/>
          </p:nvSpPr>
          <p:spPr>
            <a:xfrm>
              <a:off x="3174780" y="4175892"/>
              <a:ext cx="1925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>
                  <a:latin typeface="+mj-lt"/>
                </a:rPr>
                <a:t>SiC</a:t>
              </a:r>
              <a:endParaRPr lang="zh-CN" altLang="en-US" dirty="0">
                <a:latin typeface="+mj-lt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9C6F946-E325-8AA8-C94A-5B96134CE9B4}"/>
              </a:ext>
            </a:extLst>
          </p:cNvPr>
          <p:cNvGrpSpPr/>
          <p:nvPr/>
        </p:nvGrpSpPr>
        <p:grpSpPr>
          <a:xfrm>
            <a:off x="3091453" y="1010895"/>
            <a:ext cx="2095328" cy="1665787"/>
            <a:chOff x="3091453" y="1010895"/>
            <a:chExt cx="2095328" cy="1665787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B93F94A4-D391-4F00-E7AA-50F4C36ABE55}"/>
                </a:ext>
              </a:extLst>
            </p:cNvPr>
            <p:cNvSpPr/>
            <p:nvPr/>
          </p:nvSpPr>
          <p:spPr>
            <a:xfrm>
              <a:off x="3091453" y="1010895"/>
              <a:ext cx="2095328" cy="1663270"/>
            </a:xfrm>
            <a:prstGeom prst="roundRect">
              <a:avLst>
                <a:gd name="adj" fmla="val 6582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EEE13E50-DF91-2BAF-D7AE-CB5032735F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54" t="6530" r="23205" b="4507"/>
            <a:stretch/>
          </p:blipFill>
          <p:spPr>
            <a:xfrm>
              <a:off x="3295993" y="1031914"/>
              <a:ext cx="1682825" cy="1332838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F9E978D-1EB6-90D9-03E3-3CBA8DD5E737}"/>
                </a:ext>
              </a:extLst>
            </p:cNvPr>
            <p:cNvSpPr txBox="1"/>
            <p:nvPr/>
          </p:nvSpPr>
          <p:spPr>
            <a:xfrm>
              <a:off x="3174780" y="2307350"/>
              <a:ext cx="1925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+mj-lt"/>
                </a:rPr>
                <a:t>GaAs</a:t>
              </a:r>
              <a:endParaRPr lang="zh-CN" altLang="en-US" dirty="0">
                <a:latin typeface="+mj-lt"/>
              </a:endParaRPr>
            </a:p>
          </p:txBody>
        </p:sp>
      </p:grp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4ACFEDF9-2F43-21B8-BD56-32123052FBBE}"/>
              </a:ext>
            </a:extLst>
          </p:cNvPr>
          <p:cNvSpPr/>
          <p:nvPr/>
        </p:nvSpPr>
        <p:spPr>
          <a:xfrm>
            <a:off x="7500599" y="3002723"/>
            <a:ext cx="521437" cy="490764"/>
          </a:xfrm>
          <a:custGeom>
            <a:avLst/>
            <a:gdLst>
              <a:gd name="connsiteX0" fmla="*/ 0 w 740229"/>
              <a:gd name="connsiteY0" fmla="*/ 0 h 696686"/>
              <a:gd name="connsiteX1" fmla="*/ 740229 w 740229"/>
              <a:gd name="connsiteY1" fmla="*/ 696686 h 696686"/>
              <a:gd name="connsiteX0" fmla="*/ 0 w 740229"/>
              <a:gd name="connsiteY0" fmla="*/ 0 h 696686"/>
              <a:gd name="connsiteX1" fmla="*/ 740229 w 740229"/>
              <a:gd name="connsiteY1" fmla="*/ 696686 h 696686"/>
              <a:gd name="connsiteX0" fmla="*/ 0 w 740229"/>
              <a:gd name="connsiteY0" fmla="*/ 0 h 696686"/>
              <a:gd name="connsiteX1" fmla="*/ 740229 w 740229"/>
              <a:gd name="connsiteY1" fmla="*/ 696686 h 696686"/>
              <a:gd name="connsiteX0" fmla="*/ 25 w 740254"/>
              <a:gd name="connsiteY0" fmla="*/ 0 h 696686"/>
              <a:gd name="connsiteX1" fmla="*/ 740254 w 740254"/>
              <a:gd name="connsiteY1" fmla="*/ 696686 h 696686"/>
              <a:gd name="connsiteX0" fmla="*/ 0 w 740229"/>
              <a:gd name="connsiteY0" fmla="*/ 0 h 696686"/>
              <a:gd name="connsiteX1" fmla="*/ 740229 w 740229"/>
              <a:gd name="connsiteY1" fmla="*/ 696686 h 696686"/>
              <a:gd name="connsiteX0" fmla="*/ 0 w 740229"/>
              <a:gd name="connsiteY0" fmla="*/ 0 h 696686"/>
              <a:gd name="connsiteX1" fmla="*/ 740229 w 740229"/>
              <a:gd name="connsiteY1" fmla="*/ 696686 h 696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0229" h="696686">
                <a:moveTo>
                  <a:pt x="0" y="0"/>
                </a:moveTo>
                <a:cubicBezTo>
                  <a:pt x="7257" y="482600"/>
                  <a:pt x="257629" y="678543"/>
                  <a:pt x="740229" y="696686"/>
                </a:cubicBezTo>
              </a:path>
            </a:pathLst>
          </a:custGeom>
          <a:noFill/>
          <a:ln w="57150">
            <a:solidFill>
              <a:srgbClr val="00B050"/>
            </a:solidFill>
            <a:prstDash val="solid"/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6559EA07-0724-EF56-9A59-961309224012}"/>
              </a:ext>
            </a:extLst>
          </p:cNvPr>
          <p:cNvSpPr/>
          <p:nvPr/>
        </p:nvSpPr>
        <p:spPr>
          <a:xfrm>
            <a:off x="5461151" y="2707760"/>
            <a:ext cx="971060" cy="420222"/>
          </a:xfrm>
          <a:prstGeom prst="rightArrow">
            <a:avLst>
              <a:gd name="adj1" fmla="val 47227"/>
              <a:gd name="adj2" fmla="val 93240"/>
            </a:avLst>
          </a:prstGeom>
          <a:solidFill>
            <a:schemeClr val="accent5">
              <a:lumMod val="20000"/>
              <a:lumOff val="80000"/>
              <a:alpha val="75000"/>
            </a:schemeClr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对话气泡: 圆角矩形 23">
            <a:extLst>
              <a:ext uri="{FF2B5EF4-FFF2-40B4-BE49-F238E27FC236}">
                <a16:creationId xmlns:a16="http://schemas.microsoft.com/office/drawing/2014/main" id="{77E31859-248D-D255-F624-142B3971A0AE}"/>
              </a:ext>
            </a:extLst>
          </p:cNvPr>
          <p:cNvSpPr/>
          <p:nvPr/>
        </p:nvSpPr>
        <p:spPr>
          <a:xfrm>
            <a:off x="9640150" y="5288315"/>
            <a:ext cx="2434427" cy="838302"/>
          </a:xfrm>
          <a:prstGeom prst="wedgeRoundRectCallout">
            <a:avLst>
              <a:gd name="adj1" fmla="val -39614"/>
              <a:gd name="adj2" fmla="val 77028"/>
              <a:gd name="adj3" fmla="val 16667"/>
            </a:avLst>
          </a:prstGeom>
          <a:solidFill>
            <a:srgbClr val="FB474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B474D"/>
                </a:solidFill>
                <a:latin typeface="+mj-lt"/>
              </a:rPr>
              <a:t>New Properties of Anharmonic SCs?</a:t>
            </a:r>
            <a:endParaRPr lang="zh-CN" altLang="en-US" sz="2000" dirty="0">
              <a:solidFill>
                <a:srgbClr val="FB474D"/>
              </a:solidFill>
              <a:latin typeface="+mj-lt"/>
            </a:endParaRPr>
          </a:p>
        </p:txBody>
      </p:sp>
      <p:sp>
        <p:nvSpPr>
          <p:cNvPr id="25" name="对话气泡: 圆角矩形 24">
            <a:extLst>
              <a:ext uri="{FF2B5EF4-FFF2-40B4-BE49-F238E27FC236}">
                <a16:creationId xmlns:a16="http://schemas.microsoft.com/office/drawing/2014/main" id="{F3694C29-DC7B-53D4-C94A-A6E1671E325B}"/>
              </a:ext>
            </a:extLst>
          </p:cNvPr>
          <p:cNvSpPr/>
          <p:nvPr/>
        </p:nvSpPr>
        <p:spPr>
          <a:xfrm>
            <a:off x="2899013" y="5288315"/>
            <a:ext cx="2434427" cy="838302"/>
          </a:xfrm>
          <a:prstGeom prst="wedgeRoundRectCallout">
            <a:avLst>
              <a:gd name="adj1" fmla="val -39614"/>
              <a:gd name="adj2" fmla="val 77028"/>
              <a:gd name="adj3" fmla="val 16667"/>
            </a:avLst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Well-Studied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E0D8021-21F8-04A2-D6AE-873CF4C8D407}"/>
              </a:ext>
            </a:extLst>
          </p:cNvPr>
          <p:cNvGrpSpPr/>
          <p:nvPr/>
        </p:nvGrpSpPr>
        <p:grpSpPr>
          <a:xfrm>
            <a:off x="6536242" y="991018"/>
            <a:ext cx="2323930" cy="1966648"/>
            <a:chOff x="6536242" y="991018"/>
            <a:chExt cx="2323930" cy="1966648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74D8D073-232A-63C4-7AFB-E9FF9A207BD0}"/>
                </a:ext>
              </a:extLst>
            </p:cNvPr>
            <p:cNvGrpSpPr/>
            <p:nvPr/>
          </p:nvGrpSpPr>
          <p:grpSpPr>
            <a:xfrm>
              <a:off x="6536242" y="991018"/>
              <a:ext cx="2323930" cy="1966648"/>
              <a:chOff x="4150944" y="1247769"/>
              <a:chExt cx="2903812" cy="2457378"/>
            </a:xfrm>
          </p:grpSpPr>
          <p:sp>
            <p:nvSpPr>
              <p:cNvPr id="29" name="矩形: 圆角 28">
                <a:extLst>
                  <a:ext uri="{FF2B5EF4-FFF2-40B4-BE49-F238E27FC236}">
                    <a16:creationId xmlns:a16="http://schemas.microsoft.com/office/drawing/2014/main" id="{5F2EA277-E3A1-D14A-3655-1D0E4DF9EFDA}"/>
                  </a:ext>
                </a:extLst>
              </p:cNvPr>
              <p:cNvSpPr/>
              <p:nvPr/>
            </p:nvSpPr>
            <p:spPr>
              <a:xfrm>
                <a:off x="4322184" y="1247769"/>
                <a:ext cx="2732572" cy="2457378"/>
              </a:xfrm>
              <a:prstGeom prst="roundRect">
                <a:avLst>
                  <a:gd name="adj" fmla="val 9352"/>
                </a:avLst>
              </a:prstGeom>
              <a:solidFill>
                <a:srgbClr val="EDFDED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A8E4AF88-A45D-142C-CF0C-61BCBFE5CF12}"/>
                  </a:ext>
                </a:extLst>
              </p:cNvPr>
              <p:cNvSpPr txBox="1"/>
              <p:nvPr/>
            </p:nvSpPr>
            <p:spPr>
              <a:xfrm>
                <a:off x="4150944" y="3276794"/>
                <a:ext cx="2227786" cy="423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+mj-lt"/>
                  </a:rPr>
                  <a:t>3D Perovskite</a:t>
                </a:r>
                <a:endParaRPr lang="zh-CN" altLang="en-US" sz="1600" dirty="0">
                  <a:latin typeface="+mj-lt"/>
                </a:endParaRPr>
              </a:p>
            </p:txBody>
          </p:sp>
        </p:grpSp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B3E666A1-92A3-F4C4-8822-C08AC643D6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59" t="4507" r="31162"/>
            <a:stretch/>
          </p:blipFill>
          <p:spPr>
            <a:xfrm>
              <a:off x="6870180" y="1031914"/>
              <a:ext cx="1627590" cy="1660658"/>
            </a:xfrm>
            <a:prstGeom prst="rect">
              <a:avLst/>
            </a:prstGeom>
          </p:spPr>
        </p:pic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F632A34-5D69-8D90-F331-BADC9B765E79}"/>
              </a:ext>
            </a:extLst>
          </p:cNvPr>
          <p:cNvGrpSpPr/>
          <p:nvPr/>
        </p:nvGrpSpPr>
        <p:grpSpPr>
          <a:xfrm>
            <a:off x="8149772" y="1256096"/>
            <a:ext cx="3688328" cy="3346006"/>
            <a:chOff x="8149772" y="1256096"/>
            <a:chExt cx="3688328" cy="3346006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2154F741-B08F-4F2F-B4AD-394F11974F74}"/>
                </a:ext>
              </a:extLst>
            </p:cNvPr>
            <p:cNvGrpSpPr/>
            <p:nvPr/>
          </p:nvGrpSpPr>
          <p:grpSpPr>
            <a:xfrm>
              <a:off x="8149772" y="1284839"/>
              <a:ext cx="3688328" cy="3317263"/>
              <a:chOff x="8541037" y="1616448"/>
              <a:chExt cx="3230217" cy="2905241"/>
            </a:xfrm>
          </p:grpSpPr>
          <p:sp>
            <p:nvSpPr>
              <p:cNvPr id="34" name="矩形: 圆角 33">
                <a:extLst>
                  <a:ext uri="{FF2B5EF4-FFF2-40B4-BE49-F238E27FC236}">
                    <a16:creationId xmlns:a16="http://schemas.microsoft.com/office/drawing/2014/main" id="{766E1086-94C6-8681-496E-4D7BF408C25C}"/>
                  </a:ext>
                </a:extLst>
              </p:cNvPr>
              <p:cNvSpPr/>
              <p:nvPr/>
            </p:nvSpPr>
            <p:spPr>
              <a:xfrm>
                <a:off x="8541037" y="1616448"/>
                <a:ext cx="3230217" cy="2838019"/>
              </a:xfrm>
              <a:prstGeom prst="roundRect">
                <a:avLst>
                  <a:gd name="adj" fmla="val 11435"/>
                </a:avLst>
              </a:prstGeom>
              <a:solidFill>
                <a:srgbClr val="D2FAD2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03552ED0-31C3-46D8-CBF9-D9869A184A1F}"/>
                  </a:ext>
                </a:extLst>
              </p:cNvPr>
              <p:cNvSpPr txBox="1"/>
              <p:nvPr/>
            </p:nvSpPr>
            <p:spPr>
              <a:xfrm>
                <a:off x="9049264" y="4090802"/>
                <a:ext cx="221956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200" b="1" dirty="0">
                    <a:latin typeface="+mj-lt"/>
                  </a:rPr>
                  <a:t>2D Perovskite</a:t>
                </a:r>
                <a:endParaRPr lang="zh-CN" altLang="en-US" sz="2200" b="1" dirty="0">
                  <a:latin typeface="+mj-lt"/>
                </a:endParaRPr>
              </a:p>
            </p:txBody>
          </p:sp>
        </p:grpSp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0666DDED-2834-665C-9CEA-6374ABD99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80803" y="1256096"/>
              <a:ext cx="3034087" cy="30029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4867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A78802-6580-8D78-083A-D235FA81F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2D Halide Perovskites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71949E-0D61-5132-C466-637D4F7E64B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CN" sz="2400" dirty="0">
                <a:latin typeface="+mj-lt"/>
              </a:rPr>
              <a:t>Tuning the Properties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1C76AA-3554-0B6E-44F5-BA391013B2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65B3D1-A8B6-23CE-412B-F54BD3501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23" y="2166044"/>
            <a:ext cx="6545728" cy="3296753"/>
          </a:xfrm>
          <a:prstGeom prst="rect">
            <a:avLst/>
          </a:prstGeom>
        </p:spPr>
      </p:pic>
      <p:grpSp>
        <p:nvGrpSpPr>
          <p:cNvPr id="60" name="组合 59">
            <a:extLst>
              <a:ext uri="{FF2B5EF4-FFF2-40B4-BE49-F238E27FC236}">
                <a16:creationId xmlns:a16="http://schemas.microsoft.com/office/drawing/2014/main" id="{FC6603D1-D057-2DB8-1CF5-2EB46FA8F596}"/>
              </a:ext>
            </a:extLst>
          </p:cNvPr>
          <p:cNvGrpSpPr/>
          <p:nvPr/>
        </p:nvGrpSpPr>
        <p:grpSpPr>
          <a:xfrm>
            <a:off x="6988806" y="1471365"/>
            <a:ext cx="5089813" cy="4551601"/>
            <a:chOff x="111855" y="1613419"/>
            <a:chExt cx="5089813" cy="4551601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27B6F3D0-B006-DEC1-E9C3-D03731E316DA}"/>
                </a:ext>
              </a:extLst>
            </p:cNvPr>
            <p:cNvSpPr/>
            <p:nvPr/>
          </p:nvSpPr>
          <p:spPr>
            <a:xfrm>
              <a:off x="936794" y="1613419"/>
              <a:ext cx="2954694" cy="528735"/>
            </a:xfrm>
            <a:prstGeom prst="roundRect">
              <a:avLst/>
            </a:prstGeom>
            <a:solidFill>
              <a:srgbClr val="D1D3FB"/>
            </a:solidFill>
            <a:ln w="254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+mj-lt"/>
                </a:rPr>
                <a:t>LA</a:t>
              </a:r>
              <a:r>
                <a:rPr lang="en-US" altLang="zh-CN" baseline="30000" dirty="0">
                  <a:solidFill>
                    <a:schemeClr val="tx1"/>
                  </a:solidFill>
                  <a:latin typeface="+mj-lt"/>
                </a:rPr>
                <a:t>+</a:t>
              </a:r>
              <a:r>
                <a:rPr lang="en-US" altLang="zh-CN" dirty="0">
                  <a:solidFill>
                    <a:schemeClr val="tx1"/>
                  </a:solidFill>
                  <a:latin typeface="+mj-lt"/>
                </a:rPr>
                <a:t> chemical engineering</a:t>
              </a:r>
              <a:endParaRPr lang="zh-CN" altLang="en-US" dirty="0">
                <a:solidFill>
                  <a:schemeClr val="tx1"/>
                </a:solidFill>
                <a:latin typeface="+mj-lt"/>
              </a:endParaRP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F5B6125C-8C43-C999-7029-D56A44DFBDF9}"/>
                </a:ext>
              </a:extLst>
            </p:cNvPr>
            <p:cNvGrpSpPr/>
            <p:nvPr/>
          </p:nvGrpSpPr>
          <p:grpSpPr>
            <a:xfrm>
              <a:off x="111855" y="2900263"/>
              <a:ext cx="4604101" cy="528736"/>
              <a:chOff x="121833" y="2803849"/>
              <a:chExt cx="4604101" cy="528736"/>
            </a:xfrm>
          </p:grpSpPr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A31B818A-8B71-71F8-21A7-5836FAFC9135}"/>
                  </a:ext>
                </a:extLst>
              </p:cNvPr>
              <p:cNvSpPr/>
              <p:nvPr/>
            </p:nvSpPr>
            <p:spPr>
              <a:xfrm>
                <a:off x="121833" y="2803850"/>
                <a:ext cx="2119716" cy="528735"/>
              </a:xfrm>
              <a:prstGeom prst="roundRect">
                <a:avLst/>
              </a:prstGeom>
              <a:solidFill>
                <a:srgbClr val="D1FBF4"/>
              </a:solidFill>
              <a:ln w="254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+mj-lt"/>
                  </a:rPr>
                  <a:t>ns</a:t>
                </a:r>
                <a:r>
                  <a:rPr lang="en-US" altLang="zh-CN" baseline="30000" dirty="0">
                    <a:solidFill>
                      <a:schemeClr val="tx1"/>
                    </a:solidFill>
                    <a:latin typeface="+mj-lt"/>
                  </a:rPr>
                  <a:t>2</a:t>
                </a:r>
                <a:r>
                  <a:rPr lang="en-US" altLang="zh-CN" dirty="0">
                    <a:solidFill>
                      <a:schemeClr val="tx1"/>
                    </a:solidFill>
                    <a:latin typeface="+mj-lt"/>
                  </a:rPr>
                  <a:t> lone pair effect</a:t>
                </a:r>
                <a:endParaRPr lang="zh-CN" alt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F41621E5-A6AA-FEC6-E481-84ADFDCECA84}"/>
                  </a:ext>
                </a:extLst>
              </p:cNvPr>
              <p:cNvSpPr/>
              <p:nvPr/>
            </p:nvSpPr>
            <p:spPr>
              <a:xfrm>
                <a:off x="2606218" y="2803849"/>
                <a:ext cx="2119716" cy="528735"/>
              </a:xfrm>
              <a:prstGeom prst="roundRect">
                <a:avLst/>
              </a:prstGeom>
              <a:solidFill>
                <a:srgbClr val="D1FBE5"/>
              </a:solidFill>
              <a:ln w="254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+mj-lt"/>
                  </a:rPr>
                  <a:t>Inorganic layer distortion</a:t>
                </a:r>
                <a:endParaRPr lang="zh-CN" alt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D441ADCE-FDEE-9447-6983-B850058BD2B5}"/>
                </a:ext>
              </a:extLst>
            </p:cNvPr>
            <p:cNvSpPr/>
            <p:nvPr/>
          </p:nvSpPr>
          <p:spPr>
            <a:xfrm>
              <a:off x="936794" y="4120805"/>
              <a:ext cx="2954694" cy="528735"/>
            </a:xfrm>
            <a:prstGeom prst="roundRect">
              <a:avLst/>
            </a:prstGeom>
            <a:solidFill>
              <a:srgbClr val="EAFBD1"/>
            </a:solidFill>
            <a:ln w="254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+mj-lt"/>
                </a:rPr>
                <a:t>Exciton-phonon coupling</a:t>
              </a:r>
              <a:endParaRPr lang="zh-CN" altLang="en-US" dirty="0">
                <a:solidFill>
                  <a:schemeClr val="tx1"/>
                </a:solidFill>
                <a:latin typeface="+mj-lt"/>
              </a:endParaRP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179368A5-9C03-16D6-A4BF-68127940EC30}"/>
                </a:ext>
              </a:extLst>
            </p:cNvPr>
            <p:cNvGrpSpPr/>
            <p:nvPr/>
          </p:nvGrpSpPr>
          <p:grpSpPr>
            <a:xfrm>
              <a:off x="117423" y="5244581"/>
              <a:ext cx="5084245" cy="920439"/>
              <a:chOff x="123496" y="4938761"/>
              <a:chExt cx="5084245" cy="920439"/>
            </a:xfrm>
          </p:grpSpPr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809BA546-28AB-6499-5140-F3FDCA43CD59}"/>
                  </a:ext>
                </a:extLst>
              </p:cNvPr>
              <p:cNvSpPr/>
              <p:nvPr/>
            </p:nvSpPr>
            <p:spPr>
              <a:xfrm>
                <a:off x="123496" y="4938762"/>
                <a:ext cx="1457110" cy="688077"/>
              </a:xfrm>
              <a:prstGeom prst="roundRect">
                <a:avLst/>
              </a:prstGeom>
              <a:solidFill>
                <a:srgbClr val="FBE5D1"/>
              </a:solidFill>
              <a:ln w="254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+mj-lt"/>
                  </a:rPr>
                  <a:t>Emission wavelength</a:t>
                </a:r>
                <a:endParaRPr lang="zh-CN" alt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25" name="矩形: 圆角 24">
                <a:extLst>
                  <a:ext uri="{FF2B5EF4-FFF2-40B4-BE49-F238E27FC236}">
                    <a16:creationId xmlns:a16="http://schemas.microsoft.com/office/drawing/2014/main" id="{1069F06B-4890-B4A8-B835-66CE96A21E49}"/>
                  </a:ext>
                </a:extLst>
              </p:cNvPr>
              <p:cNvSpPr/>
              <p:nvPr/>
            </p:nvSpPr>
            <p:spPr>
              <a:xfrm>
                <a:off x="1451942" y="5171123"/>
                <a:ext cx="1457110" cy="688077"/>
              </a:xfrm>
              <a:prstGeom prst="roundRect">
                <a:avLst/>
              </a:prstGeom>
              <a:solidFill>
                <a:srgbClr val="FBE5D1"/>
              </a:solidFill>
              <a:ln w="254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+mj-lt"/>
                  </a:rPr>
                  <a:t>Carrier</a:t>
                </a:r>
              </a:p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+mj-lt"/>
                  </a:rPr>
                  <a:t>mobility</a:t>
                </a:r>
                <a:endParaRPr lang="zh-CN" alt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FAC3EA16-96B2-1360-A32E-EBCB3D4EB7AA}"/>
                  </a:ext>
                </a:extLst>
              </p:cNvPr>
              <p:cNvSpPr/>
              <p:nvPr/>
            </p:nvSpPr>
            <p:spPr>
              <a:xfrm>
                <a:off x="2615432" y="4938761"/>
                <a:ext cx="1457110" cy="688077"/>
              </a:xfrm>
              <a:prstGeom prst="roundRect">
                <a:avLst/>
              </a:prstGeom>
              <a:solidFill>
                <a:srgbClr val="FBE5D1"/>
              </a:solidFill>
              <a:ln w="254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+mj-lt"/>
                  </a:rPr>
                  <a:t>PLQY</a:t>
                </a:r>
                <a:endParaRPr lang="zh-CN" alt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0736BCFB-135E-CBD4-6F1B-49D6F1CAE993}"/>
                  </a:ext>
                </a:extLst>
              </p:cNvPr>
              <p:cNvSpPr/>
              <p:nvPr/>
            </p:nvSpPr>
            <p:spPr>
              <a:xfrm>
                <a:off x="3750631" y="5171123"/>
                <a:ext cx="1457110" cy="688077"/>
              </a:xfrm>
              <a:prstGeom prst="roundRect">
                <a:avLst/>
              </a:prstGeom>
              <a:solidFill>
                <a:srgbClr val="FBE5D1"/>
              </a:solidFill>
              <a:ln w="254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+mj-lt"/>
                  </a:rPr>
                  <a:t>......</a:t>
                </a:r>
                <a:endParaRPr lang="zh-CN" alt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850D4530-87DD-6604-D480-7B6FC2535AC5}"/>
                </a:ext>
              </a:extLst>
            </p:cNvPr>
            <p:cNvCxnSpPr/>
            <p:nvPr/>
          </p:nvCxnSpPr>
          <p:spPr>
            <a:xfrm flipH="1">
              <a:off x="1317171" y="2142154"/>
              <a:ext cx="751115" cy="75810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79214BF4-9E09-D25F-34B3-03B53C642927}"/>
                </a:ext>
              </a:extLst>
            </p:cNvPr>
            <p:cNvCxnSpPr>
              <a:cxnSpLocks/>
            </p:cNvCxnSpPr>
            <p:nvPr/>
          </p:nvCxnSpPr>
          <p:spPr>
            <a:xfrm>
              <a:off x="2740088" y="2142154"/>
              <a:ext cx="751115" cy="75810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5258F0A2-11F9-595B-3A41-F756159AA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400000">
              <a:off x="2384948" y="2954539"/>
              <a:ext cx="75327" cy="382081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A899D236-284D-EA7E-82B2-D1428050C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-5400000">
              <a:off x="2376242" y="3064698"/>
              <a:ext cx="75327" cy="382081"/>
            </a:xfrm>
            <a:prstGeom prst="rect">
              <a:avLst/>
            </a:prstGeom>
          </p:spPr>
        </p:pic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18907D0D-F3F3-C140-9BAA-385534AC3E80}"/>
                </a:ext>
              </a:extLst>
            </p:cNvPr>
            <p:cNvCxnSpPr>
              <a:cxnSpLocks/>
            </p:cNvCxnSpPr>
            <p:nvPr/>
          </p:nvCxnSpPr>
          <p:spPr>
            <a:xfrm>
              <a:off x="2412419" y="3428998"/>
              <a:ext cx="0" cy="691807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A8F2A08B-EE68-0BB6-2DA9-700F0B56BF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9511" y="4667581"/>
              <a:ext cx="550217" cy="57700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5F717D3D-BD1C-2507-B49C-A8857F98B7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76252" y="4662501"/>
              <a:ext cx="119122" cy="81838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DE464772-F7CB-79E8-C5E5-66933FA15E9A}"/>
                </a:ext>
              </a:extLst>
            </p:cNvPr>
            <p:cNvCxnSpPr>
              <a:cxnSpLocks/>
            </p:cNvCxnSpPr>
            <p:nvPr/>
          </p:nvCxnSpPr>
          <p:spPr>
            <a:xfrm>
              <a:off x="2846614" y="4662501"/>
              <a:ext cx="458925" cy="586021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E0763612-BADA-2EB7-1570-4C49D165751B}"/>
                </a:ext>
              </a:extLst>
            </p:cNvPr>
            <p:cNvCxnSpPr>
              <a:cxnSpLocks/>
              <a:endCxn id="27" idx="0"/>
            </p:cNvCxnSpPr>
            <p:nvPr/>
          </p:nvCxnSpPr>
          <p:spPr>
            <a:xfrm>
              <a:off x="3537014" y="4654050"/>
              <a:ext cx="936099" cy="82289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0629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0F0014-CB91-EB5D-AF50-576BB1B7A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Exciton-Phonon Coupling (EPC)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9A7DCD-3833-F21D-CBE3-C05FC6FF1EE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7423" y="921614"/>
            <a:ext cx="11957154" cy="5588044"/>
          </a:xfrm>
        </p:spPr>
        <p:txBody>
          <a:bodyPr/>
          <a:lstStyle/>
          <a:p>
            <a:pPr algn="just"/>
            <a:r>
              <a:rPr lang="en-US" altLang="zh-CN" sz="2400" dirty="0">
                <a:latin typeface="+mj-lt"/>
              </a:rPr>
              <a:t>How to Measure EPC Strength</a:t>
            </a:r>
          </a:p>
          <a:p>
            <a:pPr algn="just"/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051F77-4E30-3AFD-FC32-455D83277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i="1" dirty="0"/>
              <a:t>J. Phys. Chem. Lett</a:t>
            </a:r>
            <a:r>
              <a:rPr lang="en-US" altLang="zh-CN" dirty="0"/>
              <a:t>. </a:t>
            </a:r>
            <a:r>
              <a:rPr lang="en-US" altLang="zh-CN" b="1" dirty="0"/>
              <a:t>2022</a:t>
            </a:r>
            <a:r>
              <a:rPr lang="en-US" altLang="zh-CN" dirty="0"/>
              <a:t>, 13, 4073.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2FA814F-08BA-FF96-3DD2-AB7A6EDB1F11}"/>
              </a:ext>
            </a:extLst>
          </p:cNvPr>
          <p:cNvSpPr txBox="1"/>
          <p:nvPr/>
        </p:nvSpPr>
        <p:spPr>
          <a:xfrm>
            <a:off x="510296" y="5732547"/>
            <a:ext cx="35699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Temperature-dependent Photoluminescence (TDPL)</a:t>
            </a:r>
            <a:endParaRPr lang="zh-CN" altLang="en-US" sz="2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0E985FB-E8C8-FC73-0871-D6D3B4B9D9D2}"/>
              </a:ext>
            </a:extLst>
          </p:cNvPr>
          <p:cNvSpPr txBox="1"/>
          <p:nvPr/>
        </p:nvSpPr>
        <p:spPr>
          <a:xfrm>
            <a:off x="4633685" y="5886435"/>
            <a:ext cx="2924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Raman central peak</a:t>
            </a:r>
            <a:endParaRPr lang="zh-CN" altLang="en-US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CD8DDB-9EA1-47DA-3C81-20CFA2041BA6}"/>
              </a:ext>
            </a:extLst>
          </p:cNvPr>
          <p:cNvSpPr txBox="1"/>
          <p:nvPr/>
        </p:nvSpPr>
        <p:spPr>
          <a:xfrm>
            <a:off x="8460359" y="5732547"/>
            <a:ext cx="35699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Transient absorption &amp; </a:t>
            </a:r>
          </a:p>
          <a:p>
            <a:pPr algn="ctr"/>
            <a:r>
              <a:rPr lang="en-US" altLang="zh-CN" sz="2000" dirty="0"/>
              <a:t>Coherent phonon spectrum</a:t>
            </a:r>
            <a:endParaRPr lang="zh-CN" altLang="en-US" sz="20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844E9CA-4FAF-1428-03B7-0B4806F95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74" y="1809551"/>
            <a:ext cx="3688734" cy="334991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9E1E727-B467-1313-C2E4-134B0951B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685" y="1285281"/>
            <a:ext cx="2924629" cy="428743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1F1FC45-3361-B865-BC99-E58FBCDB0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4196" y="3225152"/>
            <a:ext cx="2456430" cy="234309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4F17457-4520-499F-3661-BD66642FFE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6841" y="995091"/>
            <a:ext cx="2998237" cy="228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8787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DA5B89-E6D7-B536-45B1-44EBEBDBD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1.5 Exciton Diffusion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C6ADD1-D352-E69E-72F1-D3C1079BC97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07FAD6D-5382-1588-3E1F-607369788A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i="1" dirty="0"/>
              <a:t>Nat. Comm.</a:t>
            </a:r>
            <a:r>
              <a:rPr lang="en-US" altLang="zh-CN" dirty="0"/>
              <a:t> </a:t>
            </a:r>
            <a:r>
              <a:rPr lang="en-US" altLang="zh-CN" b="1" dirty="0"/>
              <a:t>2020</a:t>
            </a:r>
            <a:r>
              <a:rPr lang="en-US" altLang="zh-CN" dirty="0"/>
              <a:t>, 11, 2035.	</a:t>
            </a:r>
            <a:r>
              <a:rPr lang="en-US" altLang="zh-CN" i="1" dirty="0"/>
              <a:t>Adv. Optical Mater</a:t>
            </a:r>
            <a:r>
              <a:rPr lang="en-US" altLang="zh-CN" dirty="0"/>
              <a:t>. </a:t>
            </a:r>
            <a:r>
              <a:rPr lang="en-US" altLang="zh-CN" b="1" dirty="0"/>
              <a:t>2021</a:t>
            </a:r>
            <a:r>
              <a:rPr lang="en-US" altLang="zh-CN" dirty="0"/>
              <a:t>, 9, 2001875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1058864-0988-149D-C91E-505555DE4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67" y="1882502"/>
            <a:ext cx="6080177" cy="235512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921DB3C-F270-D2F0-73B8-93AC20D8C3FC}"/>
              </a:ext>
            </a:extLst>
          </p:cNvPr>
          <p:cNvSpPr txBox="1"/>
          <p:nvPr/>
        </p:nvSpPr>
        <p:spPr>
          <a:xfrm>
            <a:off x="113467" y="5384826"/>
            <a:ext cx="6821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2060"/>
                </a:solidFill>
                <a:latin typeface="+mj-lt"/>
              </a:rPr>
              <a:t>High-mobility semiconductor devices?</a:t>
            </a:r>
            <a:endParaRPr lang="zh-CN" altLang="en-US" sz="2800" b="1" dirty="0">
              <a:solidFill>
                <a:srgbClr val="002060"/>
              </a:solidFill>
              <a:latin typeface="+mj-lt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A5BF829-D43C-FA7E-A837-26BB91DC91F6}"/>
              </a:ext>
            </a:extLst>
          </p:cNvPr>
          <p:cNvCxnSpPr>
            <a:cxnSpLocks/>
            <a:stCxn id="6" idx="3"/>
            <a:endCxn id="25" idx="1"/>
          </p:cNvCxnSpPr>
          <p:nvPr/>
        </p:nvCxnSpPr>
        <p:spPr>
          <a:xfrm flipV="1">
            <a:off x="6193644" y="1667689"/>
            <a:ext cx="1697939" cy="1392374"/>
          </a:xfrm>
          <a:prstGeom prst="straightConnector1">
            <a:avLst/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EA2BED91-BCC1-33C6-6329-9E38F4EA1745}"/>
              </a:ext>
            </a:extLst>
          </p:cNvPr>
          <p:cNvCxnSpPr>
            <a:cxnSpLocks/>
            <a:stCxn id="6" idx="3"/>
            <a:endCxn id="28" idx="1"/>
          </p:cNvCxnSpPr>
          <p:nvPr/>
        </p:nvCxnSpPr>
        <p:spPr>
          <a:xfrm>
            <a:off x="6193644" y="3060063"/>
            <a:ext cx="1697939" cy="799709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E249A23-80BE-EC82-6C18-7A335B6E0EDB}"/>
              </a:ext>
            </a:extLst>
          </p:cNvPr>
          <p:cNvCxnSpPr>
            <a:cxnSpLocks/>
            <a:stCxn id="6" idx="3"/>
            <a:endCxn id="32" idx="1"/>
          </p:cNvCxnSpPr>
          <p:nvPr/>
        </p:nvCxnSpPr>
        <p:spPr>
          <a:xfrm>
            <a:off x="6193644" y="3060063"/>
            <a:ext cx="1697939" cy="2770498"/>
          </a:xfrm>
          <a:prstGeom prst="straightConnector1">
            <a:avLst/>
          </a:prstGeom>
          <a:ln w="38100">
            <a:solidFill>
              <a:srgbClr val="FFC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箭头: 下 20">
            <a:extLst>
              <a:ext uri="{FF2B5EF4-FFF2-40B4-BE49-F238E27FC236}">
                <a16:creationId xmlns:a16="http://schemas.microsoft.com/office/drawing/2014/main" id="{1EAFEA64-5267-A46D-16CB-261D70149D7F}"/>
              </a:ext>
            </a:extLst>
          </p:cNvPr>
          <p:cNvSpPr/>
          <p:nvPr/>
        </p:nvSpPr>
        <p:spPr>
          <a:xfrm>
            <a:off x="3153555" y="4622437"/>
            <a:ext cx="644898" cy="580553"/>
          </a:xfrm>
          <a:prstGeom prst="downArrow">
            <a:avLst/>
          </a:prstGeom>
          <a:solidFill>
            <a:srgbClr val="00B0F0">
              <a:alpha val="20000"/>
            </a:srgb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4222056A-8339-1EFE-CDF1-F8747905363C}"/>
              </a:ext>
            </a:extLst>
          </p:cNvPr>
          <p:cNvSpPr/>
          <p:nvPr/>
        </p:nvSpPr>
        <p:spPr>
          <a:xfrm>
            <a:off x="7891583" y="504358"/>
            <a:ext cx="4182994" cy="2326661"/>
          </a:xfrm>
          <a:prstGeom prst="roundRect">
            <a:avLst>
              <a:gd name="adj" fmla="val 8245"/>
            </a:avLst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8AB1865-54F6-9D8D-429A-37CC8E7DF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341" y="609181"/>
            <a:ext cx="2294852" cy="2107316"/>
          </a:xfrm>
          <a:prstGeom prst="rect">
            <a:avLst/>
          </a:prstGeom>
        </p:spPr>
      </p:pic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31A4E08-67B6-028F-BFF1-43D39AAE87DC}"/>
              </a:ext>
            </a:extLst>
          </p:cNvPr>
          <p:cNvSpPr/>
          <p:nvPr/>
        </p:nvSpPr>
        <p:spPr>
          <a:xfrm>
            <a:off x="7891583" y="2945541"/>
            <a:ext cx="4182994" cy="1828462"/>
          </a:xfrm>
          <a:prstGeom prst="roundRect">
            <a:avLst>
              <a:gd name="adj" fmla="val 8245"/>
            </a:avLst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3B3E378-0BE6-22F6-D988-351593CE1B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329" y="3082184"/>
            <a:ext cx="2556747" cy="1555175"/>
          </a:xfrm>
          <a:prstGeom prst="rect">
            <a:avLst/>
          </a:prstGeom>
        </p:spPr>
      </p:pic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5FE27BE7-0370-6835-6F1C-7D12865DAD6F}"/>
              </a:ext>
            </a:extLst>
          </p:cNvPr>
          <p:cNvSpPr/>
          <p:nvPr/>
        </p:nvSpPr>
        <p:spPr>
          <a:xfrm>
            <a:off x="7891583" y="4916330"/>
            <a:ext cx="4182994" cy="1828462"/>
          </a:xfrm>
          <a:prstGeom prst="roundRect">
            <a:avLst>
              <a:gd name="adj" fmla="val 8245"/>
            </a:avLst>
          </a:prstGeom>
          <a:solidFill>
            <a:srgbClr val="FEF7E2"/>
          </a:solidFill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B5AB9B1-FA02-6CE4-D8AB-923D06A20CEC}"/>
              </a:ext>
            </a:extLst>
          </p:cNvPr>
          <p:cNvSpPr txBox="1"/>
          <p:nvPr/>
        </p:nvSpPr>
        <p:spPr>
          <a:xfrm>
            <a:off x="10424347" y="1852363"/>
            <a:ext cx="15020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dirty="0">
                <a:latin typeface="+mj-lt"/>
              </a:rPr>
              <a:t>Lattice Rigidity</a:t>
            </a:r>
            <a:endParaRPr lang="zh-CN" altLang="en-US" sz="2200" dirty="0">
              <a:latin typeface="+mj-lt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206524E-7C5E-B6B4-6FC3-0159EAA09343}"/>
              </a:ext>
            </a:extLst>
          </p:cNvPr>
          <p:cNvSpPr txBox="1"/>
          <p:nvPr/>
        </p:nvSpPr>
        <p:spPr>
          <a:xfrm>
            <a:off x="10572502" y="3459917"/>
            <a:ext cx="15020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dirty="0">
                <a:latin typeface="+mj-lt"/>
              </a:rPr>
              <a:t>Energy Disorder</a:t>
            </a:r>
            <a:endParaRPr lang="zh-CN" altLang="en-US" sz="2200" dirty="0">
              <a:latin typeface="+mj-lt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4B29088B-52AF-B005-F6BF-E279E82B097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4" r="26191" b="5525"/>
          <a:stretch/>
        </p:blipFill>
        <p:spPr>
          <a:xfrm>
            <a:off x="10365951" y="587918"/>
            <a:ext cx="1609307" cy="1238149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18722D85-62AF-FEDA-D7E2-086D04E74CEB}"/>
              </a:ext>
            </a:extLst>
          </p:cNvPr>
          <p:cNvSpPr txBox="1"/>
          <p:nvPr/>
        </p:nvSpPr>
        <p:spPr>
          <a:xfrm>
            <a:off x="10145433" y="5538173"/>
            <a:ext cx="1894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ns</a:t>
            </a:r>
            <a:r>
              <a:rPr lang="en-US" altLang="zh-CN" sz="3200" baseline="300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2</a:t>
            </a:r>
            <a:r>
              <a:rPr lang="zh-CN" altLang="en-US" sz="32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 </a:t>
            </a:r>
            <a:r>
              <a:rPr lang="en-US" altLang="zh-CN" sz="32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LPE?</a:t>
            </a:r>
            <a:endParaRPr lang="zh-CN" altLang="en-US" sz="3200" dirty="0">
              <a:solidFill>
                <a:schemeClr val="accent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AF3DB49-BC57-A7D4-825B-91D3DAEF5EBE}"/>
              </a:ext>
            </a:extLst>
          </p:cNvPr>
          <p:cNvSpPr txBox="1"/>
          <p:nvPr/>
        </p:nvSpPr>
        <p:spPr>
          <a:xfrm>
            <a:off x="6479373" y="4160772"/>
            <a:ext cx="7104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FFC000"/>
                </a:solidFill>
                <a:latin typeface="+mj-lt"/>
              </a:rPr>
              <a:t>?</a:t>
            </a:r>
            <a:endParaRPr lang="zh-CN" altLang="en-US" sz="5400" b="1" dirty="0">
              <a:solidFill>
                <a:srgbClr val="FFC000"/>
              </a:solidFill>
              <a:latin typeface="+mj-lt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67B4B54D-8DEE-A6C8-D94D-A63C6A2F41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6390" y="5084102"/>
            <a:ext cx="2314122" cy="146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769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FECE14-E262-36CD-7731-63FF361FB54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CN" sz="2400" dirty="0">
                <a:latin typeface="+mj-lt"/>
              </a:rPr>
              <a:t>ns</a:t>
            </a:r>
            <a:r>
              <a:rPr lang="en-US" altLang="zh-CN" sz="2400" baseline="30000" dirty="0">
                <a:latin typeface="+mj-lt"/>
              </a:rPr>
              <a:t>2</a:t>
            </a:r>
            <a:r>
              <a:rPr lang="en-US" altLang="zh-CN" sz="2400" dirty="0">
                <a:latin typeface="+mj-lt"/>
              </a:rPr>
              <a:t> LPE in 3D LHP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	t &lt; 1		Undersized A</a:t>
            </a:r>
            <a:r>
              <a:rPr lang="en-US" altLang="zh-CN" baseline="30000" dirty="0"/>
              <a:t>+</a:t>
            </a:r>
            <a:r>
              <a:rPr lang="en-US" altLang="zh-CN" dirty="0"/>
              <a:t>		</a:t>
            </a:r>
            <a:r>
              <a:rPr lang="en-US" altLang="zh-CN" b="1" dirty="0">
                <a:solidFill>
                  <a:srgbClr val="1313A1"/>
                </a:solidFill>
              </a:rPr>
              <a:t>Octahedral tilting</a:t>
            </a:r>
          </a:p>
          <a:p>
            <a:r>
              <a:rPr lang="en-US" altLang="zh-CN" dirty="0"/>
              <a:t>	t </a:t>
            </a:r>
            <a:r>
              <a:rPr lang="zh-CN" altLang="en-US" dirty="0"/>
              <a:t>≈ </a:t>
            </a:r>
            <a:r>
              <a:rPr lang="en-US" altLang="zh-CN" dirty="0"/>
              <a:t>1		Intermediate A</a:t>
            </a:r>
            <a:r>
              <a:rPr lang="en-US" altLang="zh-CN" baseline="30000" dirty="0"/>
              <a:t>+</a:t>
            </a:r>
            <a:r>
              <a:rPr lang="en-US" altLang="zh-CN" dirty="0"/>
              <a:t>		Tiniest distortion</a:t>
            </a:r>
          </a:p>
          <a:p>
            <a:r>
              <a:rPr lang="en-US" altLang="zh-CN" dirty="0"/>
              <a:t>	t &gt; 1		Oversized A</a:t>
            </a:r>
            <a:r>
              <a:rPr lang="en-US" altLang="zh-CN" baseline="30000" dirty="0"/>
              <a:t>+</a:t>
            </a:r>
            <a:r>
              <a:rPr lang="en-US" altLang="zh-CN" dirty="0"/>
              <a:t>		</a:t>
            </a:r>
            <a:r>
              <a:rPr lang="en-US" altLang="zh-CN" b="1" dirty="0">
                <a:solidFill>
                  <a:srgbClr val="1313A1"/>
                </a:solidFill>
              </a:rPr>
              <a:t>Pb</a:t>
            </a:r>
            <a:r>
              <a:rPr lang="en-US" altLang="zh-CN" b="1" baseline="30000" dirty="0">
                <a:solidFill>
                  <a:srgbClr val="1313A1"/>
                </a:solidFill>
              </a:rPr>
              <a:t>2+</a:t>
            </a:r>
            <a:r>
              <a:rPr lang="en-US" altLang="zh-CN" b="1" dirty="0">
                <a:solidFill>
                  <a:srgbClr val="1313A1"/>
                </a:solidFill>
              </a:rPr>
              <a:t> off-center displacement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6C02688-515C-3419-95E6-CF434890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Structural Distortions in 2D LHP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C1DC045-41F2-8912-9931-52E7B202B5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i="1" dirty="0"/>
              <a:t>JACS</a:t>
            </a:r>
            <a:r>
              <a:rPr lang="en-US" altLang="zh-CN" dirty="0"/>
              <a:t>, </a:t>
            </a:r>
            <a:r>
              <a:rPr lang="en-US" altLang="zh-CN" b="1" dirty="0"/>
              <a:t>2022</a:t>
            </a:r>
            <a:r>
              <a:rPr lang="en-US" altLang="zh-CN" dirty="0"/>
              <a:t>, 144, 12247.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B362904-DBD8-0D7C-BC1F-6216D41A0EA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79510" y="1070267"/>
            <a:ext cx="8832980" cy="3406324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E466F5E6-DBD5-F426-4E2E-C6E9C9A3E899}"/>
              </a:ext>
            </a:extLst>
          </p:cNvPr>
          <p:cNvGrpSpPr/>
          <p:nvPr/>
        </p:nvGrpSpPr>
        <p:grpSpPr>
          <a:xfrm>
            <a:off x="8452099" y="4727702"/>
            <a:ext cx="3458547" cy="1670180"/>
            <a:chOff x="8428652" y="4839478"/>
            <a:chExt cx="3458547" cy="1670180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517E5BFA-D98E-7B66-DE98-2DD0FF97140C}"/>
                </a:ext>
              </a:extLst>
            </p:cNvPr>
            <p:cNvSpPr/>
            <p:nvPr/>
          </p:nvSpPr>
          <p:spPr>
            <a:xfrm>
              <a:off x="8428652" y="4839478"/>
              <a:ext cx="3458547" cy="1670180"/>
            </a:xfrm>
            <a:prstGeom prst="roundRect">
              <a:avLst/>
            </a:prstGeom>
            <a:solidFill>
              <a:schemeClr val="bg1">
                <a:lumMod val="85000"/>
                <a:alpha val="60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zh-CN" sz="2000" b="1" dirty="0">
                  <a:solidFill>
                    <a:schemeClr val="tx1"/>
                  </a:solidFill>
                  <a:latin typeface="+mj-lt"/>
                </a:rPr>
                <a:t>Tolerance factor:</a:t>
              </a:r>
              <a:endParaRPr lang="zh-CN" altLang="en-US" sz="2000" b="1" dirty="0">
                <a:solidFill>
                  <a:schemeClr val="tx1"/>
                </a:solidFill>
                <a:latin typeface="+mj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B2AD405D-D33C-9C5D-33E1-CF5EFB216319}"/>
                    </a:ext>
                  </a:extLst>
                </p:cNvPr>
                <p:cNvSpPr txBox="1"/>
                <p:nvPr/>
              </p:nvSpPr>
              <p:spPr>
                <a:xfrm>
                  <a:off x="9044791" y="5454481"/>
                  <a:ext cx="2318840" cy="8040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B2AD405D-D33C-9C5D-33E1-CF5EFB2163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4791" y="5454481"/>
                  <a:ext cx="2318840" cy="80406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421952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C02688-515C-3419-95E6-CF434890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Structural Distortions in 2D LHP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FECE14-E262-36CD-7731-63FF361FB54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CN" sz="2400" dirty="0">
                <a:latin typeface="+mj-lt"/>
              </a:rPr>
              <a:t>ns</a:t>
            </a:r>
            <a:r>
              <a:rPr lang="en-US" altLang="zh-CN" sz="2400" baseline="30000" dirty="0">
                <a:latin typeface="+mj-lt"/>
              </a:rPr>
              <a:t>2</a:t>
            </a:r>
            <a:r>
              <a:rPr lang="en-US" altLang="zh-CN" sz="2400" dirty="0">
                <a:latin typeface="+mj-lt"/>
              </a:rPr>
              <a:t> LPE in 2D LHP</a:t>
            </a:r>
            <a:r>
              <a:rPr lang="en-US" altLang="zh-CN" dirty="0"/>
              <a:t>	</a:t>
            </a:r>
          </a:p>
          <a:p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"2. Pb off-centering is </a:t>
            </a:r>
            <a:r>
              <a:rPr lang="en-US" altLang="zh-CN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orientational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R-MBA: in-plane off-centered</a:t>
            </a:r>
          </a:p>
          <a:p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CHEA:   out-of-plane off-centered"</a:t>
            </a:r>
          </a:p>
          <a:p>
            <a:r>
              <a:rPr lang="en-US" altLang="zh-CN" dirty="0"/>
              <a:t>LPE is correlated with the Pb-I elongation direction;</a:t>
            </a:r>
          </a:p>
          <a:p>
            <a:endParaRPr lang="en-US" altLang="zh-CN" dirty="0"/>
          </a:p>
          <a:p>
            <a:r>
              <a:rPr lang="en-US" altLang="zh-CN" dirty="0"/>
              <a:t>R-MBA (108.9 A</a:t>
            </a:r>
            <a:r>
              <a:rPr lang="en-US" altLang="zh-CN" baseline="30000" dirty="0"/>
              <a:t>3</a:t>
            </a:r>
            <a:r>
              <a:rPr lang="en-US" altLang="zh-CN" dirty="0"/>
              <a:t>) expands horizontal Pb-I;</a:t>
            </a:r>
          </a:p>
          <a:p>
            <a:r>
              <a:rPr lang="en-US" altLang="zh-CN" dirty="0"/>
              <a:t>	=&gt; </a:t>
            </a:r>
            <a:r>
              <a:rPr lang="en-US" altLang="zh-CN" b="1" dirty="0">
                <a:solidFill>
                  <a:srgbClr val="1313A1"/>
                </a:solidFill>
              </a:rPr>
              <a:t>in-plane</a:t>
            </a:r>
            <a:r>
              <a:rPr lang="en-US" altLang="zh-CN" dirty="0"/>
              <a:t> expansion &amp; off-centering</a:t>
            </a:r>
          </a:p>
          <a:p>
            <a:r>
              <a:rPr lang="en-US" altLang="zh-CN" dirty="0"/>
              <a:t>CHEA (99.5 A</a:t>
            </a:r>
            <a:r>
              <a:rPr lang="en-US" altLang="zh-CN" baseline="30000" dirty="0"/>
              <a:t>3</a:t>
            </a:r>
            <a:r>
              <a:rPr lang="en-US" altLang="zh-CN" dirty="0"/>
              <a:t>) expands vertical Pb-I;</a:t>
            </a:r>
          </a:p>
          <a:p>
            <a:r>
              <a:rPr lang="en-US" altLang="zh-CN" dirty="0"/>
              <a:t>	=&gt; </a:t>
            </a:r>
            <a:r>
              <a:rPr lang="en-US" altLang="zh-CN" b="1" dirty="0">
                <a:solidFill>
                  <a:srgbClr val="1313A1"/>
                </a:solidFill>
              </a:rPr>
              <a:t>out-of-plane</a:t>
            </a:r>
            <a:r>
              <a:rPr lang="en-US" altLang="zh-CN" dirty="0"/>
              <a:t> expansion &amp; off-centering</a:t>
            </a:r>
          </a:p>
          <a:p>
            <a:endParaRPr lang="en-US" altLang="zh-CN" sz="800" dirty="0"/>
          </a:p>
          <a:p>
            <a:r>
              <a:rPr lang="en-US" altLang="zh-CN" dirty="0"/>
              <a:t>Such correlation is valid across </a:t>
            </a:r>
            <a:r>
              <a:rPr lang="en-US" altLang="zh-CN" b="1" dirty="0"/>
              <a:t>18 other samples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C1DC045-41F2-8912-9931-52E7B202B5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i="1" dirty="0" err="1"/>
              <a:t>Angew</a:t>
            </a:r>
            <a:r>
              <a:rPr lang="en-US" altLang="zh-CN" i="1" dirty="0"/>
              <a:t>. Chem. Int. Ed</a:t>
            </a:r>
            <a:r>
              <a:rPr lang="en-US" altLang="zh-CN" dirty="0"/>
              <a:t>. </a:t>
            </a:r>
            <a:r>
              <a:rPr lang="en-US" altLang="zh-CN" b="1" dirty="0"/>
              <a:t>2023</a:t>
            </a:r>
            <a:r>
              <a:rPr lang="en-US" altLang="zh-CN" dirty="0"/>
              <a:t>, 62, e202304515.</a:t>
            </a:r>
            <a:endParaRPr lang="zh-CN" altLang="en-US" dirty="0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DA08A06-CB5D-C368-5323-1E39798BF086}"/>
              </a:ext>
            </a:extLst>
          </p:cNvPr>
          <p:cNvGrpSpPr/>
          <p:nvPr/>
        </p:nvGrpSpPr>
        <p:grpSpPr>
          <a:xfrm>
            <a:off x="5923268" y="1337159"/>
            <a:ext cx="6166781" cy="4693795"/>
            <a:chOff x="5696988" y="1895736"/>
            <a:chExt cx="6166781" cy="4693795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BF155E9-1A45-B5EA-24A0-114DDD5348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99" t="69724" r="54022" b="2955"/>
            <a:stretch/>
          </p:blipFill>
          <p:spPr>
            <a:xfrm>
              <a:off x="5696988" y="2582004"/>
              <a:ext cx="4654795" cy="4007527"/>
            </a:xfrm>
            <a:prstGeom prst="rect">
              <a:avLst/>
            </a:prstGeom>
          </p:spPr>
        </p:pic>
        <p:sp>
          <p:nvSpPr>
            <p:cNvPr id="15" name="右大括号 14">
              <a:extLst>
                <a:ext uri="{FF2B5EF4-FFF2-40B4-BE49-F238E27FC236}">
                  <a16:creationId xmlns:a16="http://schemas.microsoft.com/office/drawing/2014/main" id="{35497044-A496-EBBB-82E0-1E4EC50CE303}"/>
                </a:ext>
              </a:extLst>
            </p:cNvPr>
            <p:cNvSpPr/>
            <p:nvPr/>
          </p:nvSpPr>
          <p:spPr>
            <a:xfrm rot="18117947">
              <a:off x="7955310" y="2832232"/>
              <a:ext cx="357447" cy="1516839"/>
            </a:xfrm>
            <a:prstGeom prst="rightBrace">
              <a:avLst>
                <a:gd name="adj1" fmla="val 39625"/>
                <a:gd name="adj2" fmla="val 50000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2BAEC40F-2A0A-D666-A4DD-C8934ACA4F3A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V="1">
              <a:off x="8228652" y="2582004"/>
              <a:ext cx="0" cy="85702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A79BBE37-9B08-E199-F934-4C6D15B609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68734" y="4241074"/>
              <a:ext cx="520740" cy="48161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515B902B-80A8-4A6A-8556-32DED82B6340}"/>
                </a:ext>
              </a:extLst>
            </p:cNvPr>
            <p:cNvSpPr txBox="1"/>
            <p:nvPr/>
          </p:nvSpPr>
          <p:spPr>
            <a:xfrm>
              <a:off x="7125073" y="1895736"/>
              <a:ext cx="22071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+mj-lt"/>
                </a:rPr>
                <a:t>(R-MBA)</a:t>
              </a:r>
              <a:r>
                <a:rPr lang="en-US" altLang="zh-CN" baseline="-25000" dirty="0">
                  <a:latin typeface="+mj-lt"/>
                </a:rPr>
                <a:t>2</a:t>
              </a:r>
              <a:r>
                <a:rPr lang="en-US" altLang="zh-CN" dirty="0">
                  <a:latin typeface="+mj-lt"/>
                </a:rPr>
                <a:t>PbI</a:t>
              </a:r>
              <a:r>
                <a:rPr lang="en-US" altLang="zh-CN" baseline="-25000" dirty="0">
                  <a:latin typeface="+mj-lt"/>
                </a:rPr>
                <a:t>4</a:t>
              </a:r>
            </a:p>
            <a:p>
              <a:pPr algn="ctr"/>
              <a:r>
                <a:rPr lang="en-US" altLang="zh-CN" dirty="0">
                  <a:latin typeface="+mj-lt"/>
                </a:rPr>
                <a:t>in-plane expansion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7D92E65F-320A-AB84-14E7-7DCB0F07AB34}"/>
                </a:ext>
              </a:extLst>
            </p:cNvPr>
            <p:cNvSpPr txBox="1"/>
            <p:nvPr/>
          </p:nvSpPr>
          <p:spPr>
            <a:xfrm>
              <a:off x="10319512" y="3558550"/>
              <a:ext cx="154425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+mj-lt"/>
                </a:rPr>
                <a:t>(CHEA)</a:t>
              </a:r>
              <a:r>
                <a:rPr lang="en-US" altLang="zh-CN" baseline="-25000" dirty="0">
                  <a:latin typeface="+mj-lt"/>
                </a:rPr>
                <a:t>2</a:t>
              </a:r>
              <a:r>
                <a:rPr lang="en-US" altLang="zh-CN" dirty="0">
                  <a:latin typeface="+mj-lt"/>
                </a:rPr>
                <a:t>PbI</a:t>
              </a:r>
              <a:r>
                <a:rPr lang="en-US" altLang="zh-CN" baseline="-25000" dirty="0">
                  <a:latin typeface="+mj-lt"/>
                </a:rPr>
                <a:t>4</a:t>
              </a:r>
            </a:p>
            <a:p>
              <a:pPr algn="ctr"/>
              <a:r>
                <a:rPr lang="en-US" altLang="zh-CN" dirty="0">
                  <a:latin typeface="+mj-lt"/>
                </a:rPr>
                <a:t>out-of-plane expansion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18481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FA3373-7649-92EC-9305-6CE5D467F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Origin of ns</a:t>
            </a:r>
            <a:r>
              <a:rPr lang="en-US" altLang="zh-CN" baseline="30000" dirty="0"/>
              <a:t>2</a:t>
            </a:r>
            <a:r>
              <a:rPr lang="en-US" altLang="zh-CN" dirty="0"/>
              <a:t> LPE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20C59A4-2068-12D6-90DB-970A9B3C5226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en-US" altLang="zh-CN" sz="2400" dirty="0">
                    <a:latin typeface="+mj-lt"/>
                  </a:rPr>
                  <a:t>Off-centering Vector</a:t>
                </a:r>
              </a:p>
              <a:p>
                <a:r>
                  <a:rPr lang="en-US" altLang="zh-CN" dirty="0"/>
                  <a:t>	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𝑃𝑏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r>
                  <a:rPr lang="en-US" altLang="zh-CN" sz="2400" dirty="0">
                    <a:latin typeface="+mj-lt"/>
                  </a:rPr>
                  <a:t>Octahedral Coordinates</a:t>
                </a:r>
              </a:p>
              <a:p>
                <a:r>
                  <a:rPr lang="en-US" altLang="zh-CN" dirty="0"/>
                  <a:t>	X axis: in-plane longer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	Y axis: in-plane shorter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	Z axis: out-of-plane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altLang="zh-CN" dirty="0"/>
              </a:p>
              <a:p>
                <a:r>
                  <a:rPr lang="en-US" altLang="zh-CN" sz="2400" dirty="0">
                    <a:latin typeface="+mj-lt"/>
                  </a:rPr>
                  <a:t>Projected Off-centering Vector</a:t>
                </a:r>
              </a:p>
              <a:p>
                <a:r>
                  <a:rPr lang="en-US" altLang="zh-CN" dirty="0"/>
                  <a:t>	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</m:sSub>
                  </m:oMath>
                </a14:m>
                <a:r>
                  <a:rPr lang="en-US" altLang="zh-CN" dirty="0"/>
                  <a:t>	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20C59A4-2068-12D6-90DB-970A9B3C52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765" t="-6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80C9E62-11AB-A803-8151-69BADCF232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i="1" dirty="0" err="1"/>
              <a:t>Angew</a:t>
            </a:r>
            <a:r>
              <a:rPr lang="en-US" altLang="zh-CN" i="1" dirty="0"/>
              <a:t>. Chem. Int. Ed</a:t>
            </a:r>
            <a:r>
              <a:rPr lang="en-US" altLang="zh-CN" dirty="0"/>
              <a:t>. </a:t>
            </a:r>
            <a:r>
              <a:rPr lang="en-US" altLang="zh-CN" b="1" dirty="0"/>
              <a:t>2023</a:t>
            </a:r>
            <a:r>
              <a:rPr lang="en-US" altLang="zh-CN" dirty="0"/>
              <a:t>, 62, e202304515.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6F888A-4B31-BD60-ECEB-3B1893C5FD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01" t="69995" r="26381" b="4514"/>
          <a:stretch/>
        </p:blipFill>
        <p:spPr>
          <a:xfrm>
            <a:off x="6736701" y="460118"/>
            <a:ext cx="4822063" cy="338390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BC684D5-E633-054E-F6C0-AEF5B25DB0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3174"/>
          <a:stretch/>
        </p:blipFill>
        <p:spPr>
          <a:xfrm>
            <a:off x="9772261" y="4033512"/>
            <a:ext cx="2513045" cy="19411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0E1AFE8-9A8F-B370-5F10-9F136C03C3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055" t="-441" r="37119" b="441"/>
          <a:stretch/>
        </p:blipFill>
        <p:spPr>
          <a:xfrm>
            <a:off x="7458268" y="4033513"/>
            <a:ext cx="2513045" cy="194118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C8FDC22-5575-05C3-DBB6-FE324C2374C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7" r="73107"/>
          <a:stretch/>
        </p:blipFill>
        <p:spPr>
          <a:xfrm>
            <a:off x="5261698" y="4033513"/>
            <a:ext cx="2513045" cy="194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786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0D7183-21B0-C566-BB42-7E4EB0BB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Electron Localization Function (ELF)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EC9CDD-CA80-4359-097C-AFD13E41F75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D05747-7222-5AF8-6395-E2973BC7CB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67A4CD-853D-D949-EAD2-32C46C9157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3174"/>
          <a:stretch/>
        </p:blipFill>
        <p:spPr>
          <a:xfrm>
            <a:off x="8586556" y="995091"/>
            <a:ext cx="3283339" cy="25361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993A945-B661-85F7-2790-97FA41C1AE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055" t="-441" r="37119" b="441"/>
          <a:stretch/>
        </p:blipFill>
        <p:spPr>
          <a:xfrm>
            <a:off x="4413156" y="928008"/>
            <a:ext cx="3283339" cy="253619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4B0928-8ACA-85F4-E27B-16DE22BDE4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7" r="73107"/>
          <a:stretch/>
        </p:blipFill>
        <p:spPr>
          <a:xfrm>
            <a:off x="239756" y="921613"/>
            <a:ext cx="3283339" cy="25361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6A09295-49A3-7668-FBB4-046595C7B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61" y="3755572"/>
            <a:ext cx="2639527" cy="26252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8738805-95D1-6AC5-3BDC-113C6615C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111" y="3755571"/>
            <a:ext cx="2578547" cy="262526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ABD135A-6807-D0F6-5DF9-9204A2D0D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9788" y="3755572"/>
            <a:ext cx="2644282" cy="262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57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DE80D-F97A-771C-C020-EEB7DF26E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2.4 ns</a:t>
            </a:r>
            <a:r>
              <a:rPr lang="en-US" altLang="zh-CN" baseline="30000" dirty="0"/>
              <a:t>2</a:t>
            </a:r>
            <a:r>
              <a:rPr lang="en-US" altLang="zh-CN" dirty="0"/>
              <a:t> LPE and Exciton-Phonon Coupling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A6CAE7-982A-7218-313A-0DBB981B199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CN" sz="2400" dirty="0">
                <a:latin typeface="+mj-lt"/>
              </a:rPr>
              <a:t>Raman Central Peak</a:t>
            </a:r>
          </a:p>
          <a:p>
            <a:r>
              <a:rPr lang="en-US" altLang="zh-CN" dirty="0"/>
              <a:t>	Pb</a:t>
            </a:r>
            <a:r>
              <a:rPr lang="en-US" altLang="zh-CN" baseline="30000" dirty="0"/>
              <a:t>2+</a:t>
            </a:r>
            <a:r>
              <a:rPr lang="en-US" altLang="zh-CN" dirty="0"/>
              <a:t> hopping causes </a:t>
            </a:r>
            <a:r>
              <a:rPr lang="en-US" altLang="zh-CN" b="1" dirty="0">
                <a:solidFill>
                  <a:srgbClr val="1313A1"/>
                </a:solidFill>
              </a:rPr>
              <a:t>polar fluctuation</a:t>
            </a:r>
          </a:p>
          <a:p>
            <a:r>
              <a:rPr lang="en-US" altLang="zh-CN" dirty="0"/>
              <a:t>	enhancing lattice anharmonicity &amp; EPC</a:t>
            </a:r>
          </a:p>
          <a:p>
            <a:r>
              <a:rPr lang="en-US" altLang="zh-CN" dirty="0"/>
              <a:t>	=&gt; 0 cm</a:t>
            </a:r>
            <a:r>
              <a:rPr lang="en-US" altLang="zh-CN" baseline="30000" dirty="0"/>
              <a:t>-1</a:t>
            </a:r>
            <a:r>
              <a:rPr lang="en-US" altLang="zh-CN" dirty="0"/>
              <a:t>, broadband background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/>
              <a:t>Results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	Octahedral tilting ---- Strong central peak</a:t>
            </a:r>
          </a:p>
          <a:p>
            <a:r>
              <a:rPr lang="en-US" altLang="zh-CN" dirty="0"/>
              <a:t>	Intermediate ---------- Weak central peak</a:t>
            </a:r>
          </a:p>
          <a:p>
            <a:r>
              <a:rPr lang="en-US" altLang="zh-CN" dirty="0"/>
              <a:t>	ns</a:t>
            </a:r>
            <a:r>
              <a:rPr lang="en-US" altLang="zh-CN" baseline="30000" dirty="0"/>
              <a:t>2</a:t>
            </a:r>
            <a:r>
              <a:rPr lang="en-US" altLang="zh-CN" dirty="0"/>
              <a:t> LPE --------------- Strong central peak</a:t>
            </a:r>
          </a:p>
          <a:p>
            <a:r>
              <a:rPr lang="en-US" altLang="zh-CN" dirty="0"/>
              <a:t>	</a:t>
            </a:r>
          </a:p>
          <a:p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F56279-B54E-B39E-1C5E-F0DB4A9A3F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i="1" dirty="0" err="1"/>
              <a:t>Angew</a:t>
            </a:r>
            <a:r>
              <a:rPr lang="en-US" altLang="zh-CN" i="1" dirty="0"/>
              <a:t>. Chem. Int. Ed</a:t>
            </a:r>
            <a:r>
              <a:rPr lang="en-US" altLang="zh-CN" dirty="0"/>
              <a:t>. </a:t>
            </a:r>
            <a:r>
              <a:rPr lang="en-US" altLang="zh-CN" b="1" dirty="0"/>
              <a:t>2023</a:t>
            </a:r>
            <a:r>
              <a:rPr lang="en-US" altLang="zh-CN" dirty="0"/>
              <a:t>, 62, e202304515.</a:t>
            </a:r>
            <a:endParaRPr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75E6A47-481C-2F03-52FB-4DC38093234F}"/>
              </a:ext>
            </a:extLst>
          </p:cNvPr>
          <p:cNvGrpSpPr/>
          <p:nvPr/>
        </p:nvGrpSpPr>
        <p:grpSpPr>
          <a:xfrm>
            <a:off x="6096000" y="627743"/>
            <a:ext cx="6245293" cy="6255657"/>
            <a:chOff x="5909388" y="602343"/>
            <a:chExt cx="6245293" cy="6255657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516B50B-81DC-9B94-A699-88713E0BEE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5" t="44713" r="70809" b="-1"/>
            <a:stretch/>
          </p:blipFill>
          <p:spPr>
            <a:xfrm>
              <a:off x="5909388" y="602343"/>
              <a:ext cx="4366727" cy="6255657"/>
            </a:xfrm>
            <a:prstGeom prst="rect">
              <a:avLst/>
            </a:prstGeom>
          </p:spPr>
        </p:pic>
        <p:sp>
          <p:nvSpPr>
            <p:cNvPr id="7" name="右大括号 6">
              <a:extLst>
                <a:ext uri="{FF2B5EF4-FFF2-40B4-BE49-F238E27FC236}">
                  <a16:creationId xmlns:a16="http://schemas.microsoft.com/office/drawing/2014/main" id="{262CF2C6-EEC0-A8BF-FFE4-979DD8B15C0B}"/>
                </a:ext>
              </a:extLst>
            </p:cNvPr>
            <p:cNvSpPr/>
            <p:nvPr/>
          </p:nvSpPr>
          <p:spPr>
            <a:xfrm>
              <a:off x="10199916" y="901656"/>
              <a:ext cx="118706" cy="1255530"/>
            </a:xfrm>
            <a:prstGeom prst="rightBrace">
              <a:avLst>
                <a:gd name="adj1" fmla="val 50756"/>
                <a:gd name="adj2" fmla="val 50000"/>
              </a:avLst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5469249-B0A5-7710-DD59-AF766848DF6B}"/>
                </a:ext>
              </a:extLst>
            </p:cNvPr>
            <p:cNvSpPr txBox="1"/>
            <p:nvPr/>
          </p:nvSpPr>
          <p:spPr>
            <a:xfrm>
              <a:off x="10372006" y="1206255"/>
              <a:ext cx="16491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+mj-lt"/>
                </a:rPr>
                <a:t>Octahedral tilting</a:t>
              </a:r>
              <a:endParaRPr lang="zh-CN" altLang="en-US" dirty="0">
                <a:latin typeface="+mj-lt"/>
              </a:endParaRPr>
            </a:p>
          </p:txBody>
        </p:sp>
        <p:sp>
          <p:nvSpPr>
            <p:cNvPr id="9" name="右大括号 8">
              <a:extLst>
                <a:ext uri="{FF2B5EF4-FFF2-40B4-BE49-F238E27FC236}">
                  <a16:creationId xmlns:a16="http://schemas.microsoft.com/office/drawing/2014/main" id="{AB368FE6-A274-E57C-53CD-2DB4990FA374}"/>
                </a:ext>
              </a:extLst>
            </p:cNvPr>
            <p:cNvSpPr/>
            <p:nvPr/>
          </p:nvSpPr>
          <p:spPr>
            <a:xfrm>
              <a:off x="10199916" y="2730456"/>
              <a:ext cx="118706" cy="1255530"/>
            </a:xfrm>
            <a:prstGeom prst="rightBrace">
              <a:avLst>
                <a:gd name="adj1" fmla="val 50756"/>
                <a:gd name="adj2" fmla="val 50000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右大括号 9">
              <a:extLst>
                <a:ext uri="{FF2B5EF4-FFF2-40B4-BE49-F238E27FC236}">
                  <a16:creationId xmlns:a16="http://schemas.microsoft.com/office/drawing/2014/main" id="{8D91280A-74F7-60B6-9D56-1CBA50108DA5}"/>
                </a:ext>
              </a:extLst>
            </p:cNvPr>
            <p:cNvSpPr/>
            <p:nvPr/>
          </p:nvSpPr>
          <p:spPr>
            <a:xfrm>
              <a:off x="10199916" y="4559256"/>
              <a:ext cx="118706" cy="1255530"/>
            </a:xfrm>
            <a:prstGeom prst="rightBrace">
              <a:avLst>
                <a:gd name="adj1" fmla="val 50756"/>
                <a:gd name="adj2" fmla="val 50000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DA71C04-B79A-822D-F4F7-42177063187E}"/>
                </a:ext>
              </a:extLst>
            </p:cNvPr>
            <p:cNvSpPr txBox="1"/>
            <p:nvPr/>
          </p:nvSpPr>
          <p:spPr>
            <a:xfrm>
              <a:off x="10372005" y="3173555"/>
              <a:ext cx="16491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+mj-lt"/>
                </a:rPr>
                <a:t>Intermediate</a:t>
              </a:r>
              <a:endParaRPr lang="zh-CN" altLang="en-US" dirty="0">
                <a:latin typeface="+mj-lt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77C7E99-5E66-D355-B002-43C7E14014F1}"/>
                </a:ext>
              </a:extLst>
            </p:cNvPr>
            <p:cNvSpPr txBox="1"/>
            <p:nvPr/>
          </p:nvSpPr>
          <p:spPr>
            <a:xfrm>
              <a:off x="10313433" y="4863855"/>
              <a:ext cx="1841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+mj-lt"/>
                </a:rPr>
                <a:t>ns</a:t>
              </a:r>
              <a:r>
                <a:rPr lang="en-US" altLang="zh-CN" baseline="30000" dirty="0">
                  <a:latin typeface="+mj-lt"/>
                </a:rPr>
                <a:t>2</a:t>
              </a:r>
              <a:r>
                <a:rPr lang="en-US" altLang="zh-CN" dirty="0">
                  <a:latin typeface="+mj-lt"/>
                </a:rPr>
                <a:t> LPE / </a:t>
              </a:r>
            </a:p>
            <a:p>
              <a:r>
                <a:rPr lang="en-US" altLang="zh-CN" dirty="0">
                  <a:latin typeface="+mj-lt"/>
                </a:rPr>
                <a:t>Pb off-centering</a:t>
              </a:r>
              <a:endParaRPr lang="zh-CN" altLang="en-US" dirty="0">
                <a:latin typeface="+mj-lt"/>
              </a:endParaRPr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E8787999-7B20-D9BA-B417-1F6FB52B233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9352" y="2776391"/>
            <a:ext cx="1634393" cy="180826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9B6838E-3D78-D8F2-0862-64EDBF023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510" y="2937185"/>
            <a:ext cx="2571262" cy="1657380"/>
          </a:xfrm>
          <a:prstGeom prst="rect">
            <a:avLst/>
          </a:prstGeom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9894832-D67C-EB6E-B9B3-C6285DF38EF7}"/>
              </a:ext>
            </a:extLst>
          </p:cNvPr>
          <p:cNvCxnSpPr/>
          <p:nvPr/>
        </p:nvCxnSpPr>
        <p:spPr>
          <a:xfrm>
            <a:off x="2477128" y="3755571"/>
            <a:ext cx="75062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3517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DE80D-F97A-771C-C020-EEB7DF26E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2.4 ns</a:t>
            </a:r>
            <a:r>
              <a:rPr lang="en-US" altLang="zh-CN" baseline="30000" dirty="0"/>
              <a:t>2</a:t>
            </a:r>
            <a:r>
              <a:rPr lang="en-US" altLang="zh-CN" dirty="0"/>
              <a:t> LPE and Exciton-Phonon Coupling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A6CAE7-982A-7218-313A-0DBB981B199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CN" sz="2400" dirty="0">
                <a:latin typeface="+mj-lt"/>
              </a:rPr>
              <a:t>Dynamic &amp; Static Distortion</a:t>
            </a:r>
          </a:p>
          <a:p>
            <a:r>
              <a:rPr lang="en-US" altLang="zh-CN" dirty="0"/>
              <a:t>	</a:t>
            </a:r>
          </a:p>
          <a:p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F56279-B54E-B39E-1C5E-F0DB4A9A3F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i="1" dirty="0"/>
              <a:t>Nat. Rev. Chem.</a:t>
            </a:r>
            <a:r>
              <a:rPr lang="en-US" altLang="zh-CN" dirty="0"/>
              <a:t> </a:t>
            </a:r>
            <a:r>
              <a:rPr lang="en-US" altLang="zh-CN" b="1" dirty="0"/>
              <a:t>2021</a:t>
            </a:r>
            <a:r>
              <a:rPr lang="en-US" altLang="zh-CN" dirty="0"/>
              <a:t>, 5, 838.</a:t>
            </a:r>
            <a:r>
              <a:rPr lang="en-US" altLang="zh-CN" i="1" dirty="0"/>
              <a:t>	</a:t>
            </a:r>
            <a:r>
              <a:rPr lang="en-US" altLang="zh-CN" i="1" dirty="0" err="1"/>
              <a:t>Angew</a:t>
            </a:r>
            <a:r>
              <a:rPr lang="en-US" altLang="zh-CN" i="1" dirty="0"/>
              <a:t>. Chem. Int. Ed</a:t>
            </a:r>
            <a:r>
              <a:rPr lang="en-US" altLang="zh-CN" dirty="0"/>
              <a:t>. </a:t>
            </a:r>
            <a:r>
              <a:rPr lang="en-US" altLang="zh-CN" b="1" dirty="0"/>
              <a:t>2023</a:t>
            </a:r>
            <a:r>
              <a:rPr lang="en-US" altLang="zh-CN" dirty="0"/>
              <a:t>, 62, e202304515.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21C4975-79C8-2E3D-B23A-E8E165A704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88" t="42343"/>
          <a:stretch/>
        </p:blipFill>
        <p:spPr>
          <a:xfrm>
            <a:off x="4898572" y="1961650"/>
            <a:ext cx="6782491" cy="389486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B70362B-E47D-ADE4-B37F-4143CA016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29" y="1599006"/>
            <a:ext cx="4474416" cy="479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621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DDFC99-D8AF-BB61-FD0B-34103D03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Measuring Exciton Diffusivity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7455A4-FB64-5F9A-413B-E48AE132021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CN" sz="2400" dirty="0">
                <a:latin typeface="+mj-lt"/>
              </a:rPr>
              <a:t>Impact of Structural Distortion Type</a:t>
            </a:r>
          </a:p>
          <a:p>
            <a:r>
              <a:rPr lang="en-US" altLang="zh-CN" dirty="0"/>
              <a:t>	We designed </a:t>
            </a:r>
            <a:r>
              <a:rPr lang="en-US" altLang="zh-CN" b="1" dirty="0">
                <a:solidFill>
                  <a:srgbClr val="1313A1"/>
                </a:solidFill>
              </a:rPr>
              <a:t>chemically similar</a:t>
            </a:r>
            <a:r>
              <a:rPr lang="en-US" altLang="zh-CN" dirty="0"/>
              <a:t> LAs;</a:t>
            </a:r>
          </a:p>
          <a:p>
            <a:r>
              <a:rPr lang="en-US" altLang="zh-CN" dirty="0"/>
              <a:t>	Diffusivity shows no trend due to </a:t>
            </a:r>
            <a:r>
              <a:rPr lang="en-US" altLang="zh-CN" b="1" dirty="0">
                <a:solidFill>
                  <a:srgbClr val="1313A1"/>
                </a:solidFill>
              </a:rPr>
              <a:t>trap-state emission</a:t>
            </a:r>
            <a:r>
              <a:rPr lang="en-US" altLang="zh-CN" dirty="0"/>
              <a:t>.	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97BFE1-9A9A-E7DC-FB59-422C1551EE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Unpublished</a:t>
            </a:r>
            <a:endParaRPr lang="zh-CN" alt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933E4EC-2F79-11BC-2211-22D24525CF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847914"/>
              </p:ext>
            </p:extLst>
          </p:nvPr>
        </p:nvGraphicFramePr>
        <p:xfrm>
          <a:off x="6596743" y="1574613"/>
          <a:ext cx="4926482" cy="2289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5314">
                  <a:extLst>
                    <a:ext uri="{9D8B030D-6E8A-4147-A177-3AD203B41FA5}">
                      <a16:colId xmlns:a16="http://schemas.microsoft.com/office/drawing/2014/main" val="2569320630"/>
                    </a:ext>
                  </a:extLst>
                </a:gridCol>
                <a:gridCol w="1973943">
                  <a:extLst>
                    <a:ext uri="{9D8B030D-6E8A-4147-A177-3AD203B41FA5}">
                      <a16:colId xmlns:a16="http://schemas.microsoft.com/office/drawing/2014/main" val="1584469539"/>
                    </a:ext>
                  </a:extLst>
                </a:gridCol>
                <a:gridCol w="1617225">
                  <a:extLst>
                    <a:ext uri="{9D8B030D-6E8A-4147-A177-3AD203B41FA5}">
                      <a16:colId xmlns:a16="http://schemas.microsoft.com/office/drawing/2014/main" val="1362927015"/>
                    </a:ext>
                  </a:extLst>
                </a:gridCol>
              </a:tblGrid>
              <a:tr h="90434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lt"/>
                        </a:rPr>
                        <a:t>LA Cation</a:t>
                      </a:r>
                      <a:endParaRPr lang="zh-CN" alt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lt"/>
                        </a:rPr>
                        <a:t>Structural Distortion Type</a:t>
                      </a:r>
                      <a:endParaRPr lang="zh-CN" alt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lt"/>
                        </a:rPr>
                        <a:t>Diffusivity</a:t>
                      </a:r>
                    </a:p>
                    <a:p>
                      <a:pPr algn="ctr"/>
                      <a:r>
                        <a:rPr lang="en-US" altLang="zh-CN" dirty="0">
                          <a:latin typeface="+mj-lt"/>
                        </a:rPr>
                        <a:t>(cm</a:t>
                      </a:r>
                      <a:r>
                        <a:rPr lang="en-US" altLang="zh-CN" baseline="30000" dirty="0">
                          <a:latin typeface="+mj-lt"/>
                        </a:rPr>
                        <a:t>2</a:t>
                      </a:r>
                      <a:r>
                        <a:rPr lang="en-US" altLang="zh-CN" dirty="0">
                          <a:latin typeface="+mj-lt"/>
                        </a:rPr>
                        <a:t>s</a:t>
                      </a:r>
                      <a:r>
                        <a:rPr lang="en-US" altLang="zh-CN" baseline="30000" dirty="0">
                          <a:latin typeface="+mj-lt"/>
                        </a:rPr>
                        <a:t>-1</a:t>
                      </a:r>
                      <a:r>
                        <a:rPr lang="en-US" altLang="zh-CN" dirty="0">
                          <a:latin typeface="+mj-lt"/>
                        </a:rPr>
                        <a:t>)</a:t>
                      </a:r>
                      <a:endParaRPr lang="zh-CN" altLang="en-US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2393585"/>
                  </a:ext>
                </a:extLst>
              </a:tr>
              <a:tr h="46182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lt"/>
                        </a:rPr>
                        <a:t>2MePEA</a:t>
                      </a:r>
                      <a:endParaRPr lang="zh-CN" alt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70C0"/>
                          </a:solidFill>
                          <a:latin typeface="+mj-lt"/>
                        </a:rPr>
                        <a:t>Tilting</a:t>
                      </a:r>
                      <a:endParaRPr lang="zh-CN" altLang="en-US" dirty="0">
                        <a:solidFill>
                          <a:srgbClr val="0070C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lt"/>
                        </a:rPr>
                        <a:t>0.262 ± 0.087</a:t>
                      </a:r>
                      <a:endParaRPr lang="zh-CN" altLang="en-US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6839928"/>
                  </a:ext>
                </a:extLst>
              </a:tr>
              <a:tr h="46182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lt"/>
                        </a:rPr>
                        <a:t>3MePEA</a:t>
                      </a:r>
                      <a:endParaRPr lang="zh-CN" alt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+mj-lt"/>
                        </a:rPr>
                        <a:t>Off-center</a:t>
                      </a:r>
                      <a:endParaRPr lang="zh-CN" altLang="en-US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0.303 ± 0.107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573642"/>
                  </a:ext>
                </a:extLst>
              </a:tr>
              <a:tr h="46182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lt"/>
                        </a:rPr>
                        <a:t>4MePEA</a:t>
                      </a:r>
                      <a:endParaRPr lang="zh-CN" alt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+mj-lt"/>
                        </a:rPr>
                        <a:t>Intermediate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0.174 ± 0.051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9011470"/>
                  </a:ext>
                </a:extLst>
              </a:tr>
            </a:tbl>
          </a:graphicData>
        </a:graphic>
      </p:graphicFrame>
      <p:pic>
        <p:nvPicPr>
          <p:cNvPr id="12" name="图片 11">
            <a:extLst>
              <a:ext uri="{FF2B5EF4-FFF2-40B4-BE49-F238E27FC236}">
                <a16:creationId xmlns:a16="http://schemas.microsoft.com/office/drawing/2014/main" id="{E65CDBB6-7D7A-855F-8C27-711D47FE0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17" y="4077443"/>
            <a:ext cx="11402208" cy="246895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A56F677-8FF0-2BA1-4062-BDD606600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86" y="2549615"/>
            <a:ext cx="5471885" cy="1491089"/>
          </a:xfrm>
          <a:prstGeom prst="rect">
            <a:avLst/>
          </a:prstGeom>
        </p:spPr>
      </p:pic>
      <p:sp>
        <p:nvSpPr>
          <p:cNvPr id="17" name="椭圆 16">
            <a:extLst>
              <a:ext uri="{FF2B5EF4-FFF2-40B4-BE49-F238E27FC236}">
                <a16:creationId xmlns:a16="http://schemas.microsoft.com/office/drawing/2014/main" id="{D4C411DD-02F3-5EE3-54C7-FF6C7B1B2727}"/>
              </a:ext>
            </a:extLst>
          </p:cNvPr>
          <p:cNvSpPr/>
          <p:nvPr/>
        </p:nvSpPr>
        <p:spPr>
          <a:xfrm>
            <a:off x="1560286" y="5574101"/>
            <a:ext cx="1770742" cy="660444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C115EFF6-9D67-D5E1-834E-3B9A52A0F854}"/>
              </a:ext>
            </a:extLst>
          </p:cNvPr>
          <p:cNvSpPr/>
          <p:nvPr/>
        </p:nvSpPr>
        <p:spPr>
          <a:xfrm>
            <a:off x="9142788" y="5218674"/>
            <a:ext cx="1770742" cy="877326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9833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F969AD-48CD-36FA-0FF3-B90F0DE79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2D Halide Perovskites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2A6BF2-2ABE-4D1C-ABA6-EBE1CDA75D8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CN" sz="2400" dirty="0">
                <a:latin typeface="+mj-lt"/>
              </a:rPr>
              <a:t>Formula</a:t>
            </a:r>
          </a:p>
          <a:p>
            <a:r>
              <a:rPr lang="en-US" altLang="zh-CN" dirty="0"/>
              <a:t>	(</a:t>
            </a:r>
            <a:r>
              <a:rPr lang="en-US" altLang="zh-CN" dirty="0">
                <a:solidFill>
                  <a:srgbClr val="FF0000"/>
                </a:solidFill>
              </a:rPr>
              <a:t>LA</a:t>
            </a:r>
            <a:r>
              <a:rPr lang="en-US" altLang="zh-CN" dirty="0"/>
              <a:t>)</a:t>
            </a:r>
            <a:r>
              <a:rPr lang="en-US" altLang="zh-CN" baseline="-25000" dirty="0"/>
              <a:t>2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D00090"/>
                </a:solidFill>
              </a:rPr>
              <a:t>A</a:t>
            </a:r>
            <a:r>
              <a:rPr lang="en-US" altLang="zh-CN" dirty="0"/>
              <a:t>)</a:t>
            </a:r>
            <a:r>
              <a:rPr lang="en-US" altLang="zh-CN" baseline="-25000" dirty="0"/>
              <a:t>n-1</a:t>
            </a:r>
            <a:r>
              <a:rPr lang="en-US" altLang="zh-CN" dirty="0"/>
              <a:t>B</a:t>
            </a:r>
            <a:r>
              <a:rPr lang="en-US" altLang="zh-CN" baseline="-25000" dirty="0"/>
              <a:t>n</a:t>
            </a:r>
            <a:r>
              <a:rPr lang="en-US" altLang="zh-CN" dirty="0"/>
              <a:t>X</a:t>
            </a:r>
            <a:r>
              <a:rPr lang="en-US" altLang="zh-CN" baseline="-25000" dirty="0"/>
              <a:t>3n+1</a:t>
            </a:r>
            <a:endParaRPr lang="en-US" altLang="zh-CN" dirty="0"/>
          </a:p>
          <a:p>
            <a:r>
              <a:rPr lang="en-US" altLang="zh-CN" dirty="0"/>
              <a:t>for n=1:</a:t>
            </a:r>
          </a:p>
          <a:p>
            <a:r>
              <a:rPr lang="en-US" altLang="zh-CN" dirty="0"/>
              <a:t>	(</a:t>
            </a:r>
            <a:r>
              <a:rPr lang="en-US" altLang="zh-CN" dirty="0">
                <a:solidFill>
                  <a:srgbClr val="FF0000"/>
                </a:solidFill>
              </a:rPr>
              <a:t>LA</a:t>
            </a:r>
            <a:r>
              <a:rPr lang="en-US" altLang="zh-CN" dirty="0"/>
              <a:t>)</a:t>
            </a:r>
            <a:r>
              <a:rPr lang="en-US" altLang="zh-CN" baseline="-25000" dirty="0"/>
              <a:t>2</a:t>
            </a:r>
            <a:r>
              <a:rPr lang="en-US" altLang="zh-CN" dirty="0"/>
              <a:t>BX</a:t>
            </a:r>
            <a:r>
              <a:rPr lang="en-US" altLang="zh-CN" baseline="-25000" dirty="0"/>
              <a:t>4</a:t>
            </a:r>
            <a:r>
              <a:rPr lang="en-US" altLang="zh-CN" dirty="0"/>
              <a:t> 	(B</a:t>
            </a:r>
            <a:r>
              <a:rPr lang="en-US" altLang="zh-CN" baseline="30000" dirty="0"/>
              <a:t>2+</a:t>
            </a:r>
            <a:r>
              <a:rPr lang="en-US" altLang="zh-CN" dirty="0"/>
              <a:t> = </a:t>
            </a:r>
            <a:r>
              <a:rPr lang="en-US" altLang="zh-CN" b="1" dirty="0">
                <a:solidFill>
                  <a:srgbClr val="1313A1"/>
                </a:solidFill>
              </a:rPr>
              <a:t>Pb</a:t>
            </a:r>
            <a:r>
              <a:rPr lang="en-US" altLang="zh-CN" b="1" baseline="30000" dirty="0">
                <a:solidFill>
                  <a:srgbClr val="1313A1"/>
                </a:solidFill>
              </a:rPr>
              <a:t>2+</a:t>
            </a:r>
            <a:r>
              <a:rPr lang="en-US" altLang="zh-CN" dirty="0"/>
              <a:t>, Sn</a:t>
            </a:r>
            <a:r>
              <a:rPr lang="en-US" altLang="zh-CN" baseline="30000" dirty="0"/>
              <a:t>2+</a:t>
            </a:r>
            <a:r>
              <a:rPr lang="en-US" altLang="zh-CN" dirty="0"/>
              <a:t>, Ge</a:t>
            </a:r>
            <a:r>
              <a:rPr lang="en-US" altLang="zh-CN" baseline="30000" dirty="0"/>
              <a:t>2+</a:t>
            </a:r>
            <a:r>
              <a:rPr lang="en-US" altLang="zh-CN" dirty="0"/>
              <a:t>...)</a:t>
            </a:r>
            <a:endParaRPr lang="en-US" altLang="zh-CN" baseline="-25000" dirty="0"/>
          </a:p>
          <a:p>
            <a:endParaRPr lang="en-US" altLang="zh-CN" dirty="0"/>
          </a:p>
          <a:p>
            <a:r>
              <a:rPr lang="en-US" altLang="zh-CN" sz="2400" dirty="0">
                <a:latin typeface="+mj-lt"/>
              </a:rPr>
              <a:t>Crystal Structure</a:t>
            </a:r>
          </a:p>
          <a:p>
            <a:r>
              <a:rPr lang="en-US" altLang="zh-CN" dirty="0"/>
              <a:t>"Slicing 3D perovskite ABX</a:t>
            </a:r>
            <a:r>
              <a:rPr lang="en-US" altLang="zh-CN" baseline="-25000" dirty="0"/>
              <a:t>3</a:t>
            </a:r>
            <a:r>
              <a:rPr lang="en-US" altLang="zh-CN" dirty="0"/>
              <a:t> lattice"</a:t>
            </a:r>
          </a:p>
          <a:p>
            <a:r>
              <a:rPr lang="en-US" altLang="zh-CN" dirty="0"/>
              <a:t>	Various LA ==&gt; </a:t>
            </a:r>
            <a:r>
              <a:rPr lang="en-US" altLang="zh-CN" b="1" dirty="0">
                <a:solidFill>
                  <a:srgbClr val="1313A1"/>
                </a:solidFill>
              </a:rPr>
              <a:t>Great tunability</a:t>
            </a:r>
          </a:p>
          <a:p>
            <a:r>
              <a:rPr lang="en-US" altLang="zh-CN" dirty="0"/>
              <a:t>	Heterogeneity ==&gt; </a:t>
            </a:r>
            <a:r>
              <a:rPr lang="en-US" altLang="zh-CN" b="1" dirty="0">
                <a:solidFill>
                  <a:srgbClr val="1313A1"/>
                </a:solidFill>
              </a:rPr>
              <a:t>Nano-devices</a:t>
            </a:r>
          </a:p>
          <a:p>
            <a:r>
              <a:rPr lang="en-US" altLang="zh-CN" dirty="0"/>
              <a:t>	Layered structure ==&gt; </a:t>
            </a:r>
            <a:r>
              <a:rPr lang="en-US" altLang="zh-CN" b="1" dirty="0">
                <a:solidFill>
                  <a:srgbClr val="1313A1"/>
                </a:solidFill>
              </a:rPr>
              <a:t>Excitonic nature</a:t>
            </a:r>
          </a:p>
          <a:p>
            <a:r>
              <a:rPr lang="en-US" altLang="zh-CN" dirty="0"/>
              <a:t>	</a:t>
            </a:r>
          </a:p>
          <a:p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695864F-1422-F6FC-1752-C0A56D9084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i="1" dirty="0"/>
              <a:t>Nat. Rev. Chem.</a:t>
            </a:r>
            <a:r>
              <a:rPr lang="en-US" altLang="zh-CN" dirty="0"/>
              <a:t> </a:t>
            </a:r>
            <a:r>
              <a:rPr lang="en-US" altLang="zh-CN" b="1" dirty="0"/>
              <a:t>2021</a:t>
            </a:r>
            <a:r>
              <a:rPr lang="en-US" altLang="zh-CN" dirty="0"/>
              <a:t>, 5, 838.        </a:t>
            </a:r>
            <a:r>
              <a:rPr lang="en-US" altLang="zh-CN" i="1" dirty="0" err="1"/>
              <a:t>Angew</a:t>
            </a:r>
            <a:r>
              <a:rPr lang="en-US" altLang="zh-CN" i="1" dirty="0"/>
              <a:t>. Chem. Int. Ed</a:t>
            </a:r>
            <a:r>
              <a:rPr lang="en-US" altLang="zh-CN" dirty="0"/>
              <a:t>. </a:t>
            </a:r>
            <a:r>
              <a:rPr lang="en-US" altLang="zh-CN" b="1" dirty="0"/>
              <a:t>2017</a:t>
            </a:r>
            <a:r>
              <a:rPr lang="en-US" altLang="zh-CN" dirty="0"/>
              <a:t>, 56, 4252.        </a:t>
            </a:r>
            <a:r>
              <a:rPr lang="it-IT" altLang="zh-CN" i="1" dirty="0"/>
              <a:t>ACS Nano</a:t>
            </a:r>
            <a:r>
              <a:rPr lang="it-IT" altLang="zh-CN" dirty="0"/>
              <a:t> </a:t>
            </a:r>
            <a:r>
              <a:rPr lang="it-IT" altLang="zh-CN" b="1" dirty="0"/>
              <a:t>2022</a:t>
            </a:r>
            <a:r>
              <a:rPr lang="it-IT" altLang="zh-CN" dirty="0"/>
              <a:t>, 16, 2, 3221.        </a:t>
            </a:r>
            <a:r>
              <a:rPr lang="it-IT" altLang="zh-CN" i="1" dirty="0"/>
              <a:t>J. Mater. Chem. C</a:t>
            </a:r>
            <a:r>
              <a:rPr lang="it-IT" altLang="zh-CN" dirty="0"/>
              <a:t>, </a:t>
            </a:r>
            <a:r>
              <a:rPr lang="it-IT" altLang="zh-CN" b="1" dirty="0"/>
              <a:t>2018</a:t>
            </a:r>
            <a:r>
              <a:rPr lang="it-IT" altLang="zh-CN" dirty="0"/>
              <a:t>, 6, 12714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0DB9E40-FEC5-C67C-4B93-AEA3D4A578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04"/>
          <a:stretch/>
        </p:blipFill>
        <p:spPr>
          <a:xfrm>
            <a:off x="5123543" y="928008"/>
            <a:ext cx="6951034" cy="3259242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2F818D49-F07A-872B-DCBC-40A98FC435DC}"/>
              </a:ext>
            </a:extLst>
          </p:cNvPr>
          <p:cNvGrpSpPr/>
          <p:nvPr/>
        </p:nvGrpSpPr>
        <p:grpSpPr>
          <a:xfrm>
            <a:off x="5123543" y="4367672"/>
            <a:ext cx="6858000" cy="1895242"/>
            <a:chOff x="5123543" y="4367672"/>
            <a:chExt cx="6858000" cy="1895242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EBF1CDDB-4E52-0FBB-B14F-B232E9465B58}"/>
                </a:ext>
              </a:extLst>
            </p:cNvPr>
            <p:cNvSpPr/>
            <p:nvPr/>
          </p:nvSpPr>
          <p:spPr>
            <a:xfrm>
              <a:off x="5123543" y="4367672"/>
              <a:ext cx="6858000" cy="189524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2CC5DF9-6906-E4A9-73C6-F8566C244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02620" y="4527313"/>
              <a:ext cx="2523620" cy="1196649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D4C97300-898E-7CA0-2C75-CA876FEE0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273010" y="4408575"/>
              <a:ext cx="1645979" cy="1386434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80C739F-91CC-A10F-2D5F-F1E19F307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038298" y="4374067"/>
              <a:ext cx="2060603" cy="1326019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1959C00-DB52-D47F-3EC5-F7F68D58CB3E}"/>
                </a:ext>
              </a:extLst>
            </p:cNvPr>
            <p:cNvSpPr txBox="1"/>
            <p:nvPr/>
          </p:nvSpPr>
          <p:spPr>
            <a:xfrm>
              <a:off x="5245034" y="5810516"/>
              <a:ext cx="17019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+mj-lt"/>
                </a:rPr>
                <a:t>Ferroelectrics</a:t>
              </a:r>
              <a:endParaRPr lang="zh-CN" altLang="en-US" sz="1600" dirty="0">
                <a:latin typeface="+mj-lt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160917B-CAC6-7E25-BBD9-7228A875923E}"/>
                </a:ext>
              </a:extLst>
            </p:cNvPr>
            <p:cNvSpPr txBox="1"/>
            <p:nvPr/>
          </p:nvSpPr>
          <p:spPr>
            <a:xfrm>
              <a:off x="7097807" y="5805616"/>
              <a:ext cx="19415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+mj-lt"/>
                </a:rPr>
                <a:t>Nanoelectronics</a:t>
              </a:r>
              <a:endParaRPr lang="zh-CN" altLang="en-US" sz="1600" dirty="0">
                <a:latin typeface="+mj-lt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8505545-F766-AE48-52B1-FFBE162D9B55}"/>
                </a:ext>
              </a:extLst>
            </p:cNvPr>
            <p:cNvSpPr txBox="1"/>
            <p:nvPr/>
          </p:nvSpPr>
          <p:spPr>
            <a:xfrm>
              <a:off x="9351036" y="5805616"/>
              <a:ext cx="24267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+mj-lt"/>
                </a:rPr>
                <a:t>Light-emitters</a:t>
              </a:r>
              <a:endParaRPr lang="zh-CN" altLang="en-US" sz="16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70743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194D02-6EBB-759E-8684-862B14857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2.7 Impact of Trap States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C5D0E7-AD81-BF21-11D3-0ECF88CA224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CN" sz="2400" dirty="0">
                <a:latin typeface="+mj-lt"/>
              </a:rPr>
              <a:t>Free &amp; Trapped Exciton Diffusion</a:t>
            </a:r>
          </a:p>
          <a:p>
            <a:r>
              <a:rPr lang="en-US" altLang="zh-CN" dirty="0"/>
              <a:t>	</a:t>
            </a:r>
            <a:r>
              <a:rPr lang="en-US" altLang="zh-CN" i="1" u="sng" dirty="0"/>
              <a:t>Free Exciton (</a:t>
            </a:r>
            <a:r>
              <a:rPr lang="en-US" altLang="zh-CN" b="1" i="1" u="sng" dirty="0"/>
              <a:t>FE</a:t>
            </a:r>
            <a:r>
              <a:rPr lang="en-US" altLang="zh-CN" i="1" u="sng" dirty="0"/>
              <a:t>)    Trapped Exciton (</a:t>
            </a:r>
            <a:r>
              <a:rPr lang="en-US" altLang="zh-CN" b="1" i="1" u="sng" dirty="0"/>
              <a:t>TE</a:t>
            </a:r>
            <a:r>
              <a:rPr lang="en-US" altLang="zh-CN" i="1" u="sng" dirty="0"/>
              <a:t>)</a:t>
            </a:r>
          </a:p>
          <a:p>
            <a:r>
              <a:rPr lang="en-US" altLang="zh-CN" dirty="0"/>
              <a:t>(4BrAn)</a:t>
            </a:r>
            <a:r>
              <a:rPr lang="en-US" altLang="zh-CN" baseline="-25000" dirty="0"/>
              <a:t>2</a:t>
            </a:r>
            <a:r>
              <a:rPr lang="en-US" altLang="zh-CN" dirty="0"/>
              <a:t>PbI</a:t>
            </a:r>
            <a:r>
              <a:rPr lang="en-US" altLang="zh-CN" baseline="-25000" dirty="0"/>
              <a:t>4</a:t>
            </a:r>
            <a:r>
              <a:rPr lang="en-US" altLang="zh-CN" dirty="0"/>
              <a:t> shows strong TE emission;</a:t>
            </a:r>
          </a:p>
          <a:p>
            <a:r>
              <a:rPr lang="en-US" altLang="zh-CN" dirty="0"/>
              <a:t>FE and TE emissions can be separated by filters;</a:t>
            </a:r>
          </a:p>
          <a:p>
            <a:endParaRPr lang="en-US" altLang="zh-CN" dirty="0"/>
          </a:p>
          <a:p>
            <a:r>
              <a:rPr lang="en-US" altLang="zh-CN" b="1" dirty="0"/>
              <a:t>FE diffusion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	- </a:t>
            </a:r>
            <a:r>
              <a:rPr lang="en-US" altLang="zh-CN" dirty="0">
                <a:solidFill>
                  <a:srgbClr val="1313A1"/>
                </a:solidFill>
              </a:rPr>
              <a:t>Narrow</a:t>
            </a:r>
            <a:r>
              <a:rPr lang="en-US" altLang="zh-CN" dirty="0"/>
              <a:t> Voigt distribution;</a:t>
            </a:r>
          </a:p>
          <a:p>
            <a:r>
              <a:rPr lang="en-US" altLang="zh-CN" dirty="0"/>
              <a:t>	- "</a:t>
            </a:r>
            <a:r>
              <a:rPr lang="en-US" altLang="zh-CN" dirty="0">
                <a:solidFill>
                  <a:srgbClr val="1313A1"/>
                </a:solidFill>
              </a:rPr>
              <a:t>Accelerating</a:t>
            </a:r>
            <a:r>
              <a:rPr lang="en-US" altLang="zh-CN" dirty="0"/>
              <a:t>" diffusion;</a:t>
            </a:r>
          </a:p>
          <a:p>
            <a:r>
              <a:rPr lang="en-US" altLang="zh-CN" b="1" dirty="0"/>
              <a:t>TE diffusion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	- </a:t>
            </a:r>
            <a:r>
              <a:rPr lang="en-US" altLang="zh-CN" dirty="0">
                <a:solidFill>
                  <a:srgbClr val="1313A1"/>
                </a:solidFill>
              </a:rPr>
              <a:t>Broad</a:t>
            </a:r>
            <a:r>
              <a:rPr lang="en-US" altLang="zh-CN" dirty="0"/>
              <a:t> irregular distribution;</a:t>
            </a:r>
          </a:p>
          <a:p>
            <a:r>
              <a:rPr lang="en-US" altLang="zh-CN" dirty="0"/>
              <a:t>	- "</a:t>
            </a:r>
            <a:r>
              <a:rPr lang="en-US" altLang="zh-CN" dirty="0">
                <a:solidFill>
                  <a:srgbClr val="1313A1"/>
                </a:solidFill>
              </a:rPr>
              <a:t>Decelerating</a:t>
            </a:r>
            <a:r>
              <a:rPr lang="en-US" altLang="zh-CN" dirty="0"/>
              <a:t>" diffusion;</a:t>
            </a:r>
          </a:p>
          <a:p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655426B-20B5-6899-C764-C1485D7DE5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Unpublished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363D12-A14D-CAEB-901C-7C7227F28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283" y="690865"/>
            <a:ext cx="5753740" cy="578394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37591E3-8681-E0E4-D9AE-45578A7CCF24}"/>
              </a:ext>
            </a:extLst>
          </p:cNvPr>
          <p:cNvSpPr txBox="1"/>
          <p:nvPr/>
        </p:nvSpPr>
        <p:spPr>
          <a:xfrm>
            <a:off x="11486666" y="1758462"/>
            <a:ext cx="1175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+mj-lt"/>
              </a:rPr>
              <a:t>FE</a:t>
            </a:r>
            <a:endParaRPr lang="zh-CN" altLang="en-US" sz="2800" dirty="0">
              <a:latin typeface="+mj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E33E5D0-A762-ADA7-872F-99E3B5FBDEA6}"/>
              </a:ext>
            </a:extLst>
          </p:cNvPr>
          <p:cNvSpPr txBox="1"/>
          <p:nvPr/>
        </p:nvSpPr>
        <p:spPr>
          <a:xfrm>
            <a:off x="11486666" y="4699847"/>
            <a:ext cx="1175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+mj-lt"/>
              </a:rPr>
              <a:t>TE</a:t>
            </a:r>
            <a:endParaRPr lang="zh-CN" alt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393403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00FF86-2A94-FAB0-C36D-88484B8B6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2.8 Exciton Diffusion Dynamics</a:t>
            </a:r>
            <a:endParaRPr lang="zh-CN" altLang="en-US" dirty="0"/>
          </a:p>
        </p:txBody>
      </p:sp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829C1F44-7834-583C-B06F-43B5AC04A3E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7423" y="1001486"/>
            <a:ext cx="11957154" cy="5508172"/>
          </a:xfrm>
        </p:spPr>
        <p:txBody>
          <a:bodyPr/>
          <a:lstStyle/>
          <a:p>
            <a:r>
              <a:rPr lang="en-US" altLang="zh-CN" b="1" dirty="0">
                <a:latin typeface="+mj-lt"/>
              </a:rPr>
              <a:t>Different shapes of σ</a:t>
            </a:r>
            <a:r>
              <a:rPr lang="en-US" altLang="zh-CN" b="1" baseline="30000" dirty="0">
                <a:latin typeface="+mj-lt"/>
              </a:rPr>
              <a:t>2</a:t>
            </a:r>
            <a:r>
              <a:rPr lang="en-US" altLang="zh-CN" b="1" dirty="0">
                <a:latin typeface="+mj-lt"/>
              </a:rPr>
              <a:t>-t curve</a:t>
            </a:r>
          </a:p>
        </p:txBody>
      </p:sp>
      <p:sp>
        <p:nvSpPr>
          <p:cNvPr id="26" name="文本占位符 3">
            <a:extLst>
              <a:ext uri="{FF2B5EF4-FFF2-40B4-BE49-F238E27FC236}">
                <a16:creationId xmlns:a16="http://schemas.microsoft.com/office/drawing/2014/main" id="{F989CBA5-BF65-2007-2AE9-5FD52F4282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6583136"/>
            <a:ext cx="12192000" cy="274864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67785FC-6314-6361-A0A1-39E1A558E251}"/>
              </a:ext>
            </a:extLst>
          </p:cNvPr>
          <p:cNvGrpSpPr/>
          <p:nvPr/>
        </p:nvGrpSpPr>
        <p:grpSpPr>
          <a:xfrm>
            <a:off x="-106106" y="1408548"/>
            <a:ext cx="2667031" cy="5449452"/>
            <a:chOff x="125944" y="1411995"/>
            <a:chExt cx="2667031" cy="5449452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A84CA21C-254C-C3F2-D648-38084354B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8514" y="1411995"/>
              <a:ext cx="2524461" cy="2528634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61BF5FBD-6B9D-551A-50C7-56A65BF28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44" y="4235567"/>
              <a:ext cx="2667031" cy="2625880"/>
            </a:xfrm>
            <a:prstGeom prst="rect">
              <a:avLst/>
            </a:prstGeom>
          </p:spPr>
        </p:pic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D3B2616F-2BDF-2489-8099-688603AABF50}"/>
                </a:ext>
              </a:extLst>
            </p:cNvPr>
            <p:cNvSpPr txBox="1"/>
            <p:nvPr/>
          </p:nvSpPr>
          <p:spPr>
            <a:xfrm>
              <a:off x="851658" y="3891854"/>
              <a:ext cx="1611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+mj-lt"/>
                </a:rPr>
                <a:t>straight line</a:t>
              </a:r>
              <a:endParaRPr lang="zh-CN" altLang="en-US" sz="2000" dirty="0">
                <a:latin typeface="+mj-lt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46D0B60D-7AA8-7CF2-3750-28EAAA9C4C88}"/>
              </a:ext>
            </a:extLst>
          </p:cNvPr>
          <p:cNvGrpSpPr/>
          <p:nvPr/>
        </p:nvGrpSpPr>
        <p:grpSpPr>
          <a:xfrm>
            <a:off x="2560925" y="1289193"/>
            <a:ext cx="2429493" cy="5453816"/>
            <a:chOff x="3280227" y="1317099"/>
            <a:chExt cx="2429493" cy="5453816"/>
          </a:xfrm>
        </p:grpSpPr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FF5ACC94-D1D6-DAC9-7D19-83E8A0133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80227" y="1317099"/>
              <a:ext cx="2429493" cy="2623530"/>
            </a:xfrm>
            <a:prstGeom prst="rect">
              <a:avLst/>
            </a:prstGeom>
          </p:spPr>
        </p:pic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C1F17E13-18E9-580C-887A-3A60F99DB254}"/>
                </a:ext>
              </a:extLst>
            </p:cNvPr>
            <p:cNvSpPr txBox="1"/>
            <p:nvPr/>
          </p:nvSpPr>
          <p:spPr>
            <a:xfrm>
              <a:off x="3798058" y="3940629"/>
              <a:ext cx="1611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+mj-lt"/>
                </a:rPr>
                <a:t>r-shape</a:t>
              </a:r>
              <a:endParaRPr lang="zh-CN" altLang="en-US" sz="2000" dirty="0">
                <a:latin typeface="+mj-lt"/>
              </a:endParaRPr>
            </a:p>
          </p:txBody>
        </p:sp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CCA53401-9C12-B885-E64B-954CAABB6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15357" y="4291965"/>
              <a:ext cx="2394363" cy="2478950"/>
            </a:xfrm>
            <a:prstGeom prst="rect">
              <a:avLst/>
            </a:prstGeom>
          </p:spPr>
        </p:pic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B268005F-DE55-9A7C-2F84-EC1E0EEFB067}"/>
              </a:ext>
            </a:extLst>
          </p:cNvPr>
          <p:cNvGrpSpPr/>
          <p:nvPr/>
        </p:nvGrpSpPr>
        <p:grpSpPr>
          <a:xfrm>
            <a:off x="4964806" y="1356743"/>
            <a:ext cx="2459559" cy="5508172"/>
            <a:chOff x="6096000" y="1317099"/>
            <a:chExt cx="2459559" cy="5508172"/>
          </a:xfrm>
        </p:grpSpPr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10D1E0D4-318A-43FA-4FC6-2FACB265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1317099"/>
              <a:ext cx="2459559" cy="2623530"/>
            </a:xfrm>
            <a:prstGeom prst="rect">
              <a:avLst/>
            </a:prstGeom>
          </p:spPr>
        </p:pic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022A82CC-1D10-8F66-9DB5-2E04D780593B}"/>
                </a:ext>
              </a:extLst>
            </p:cNvPr>
            <p:cNvSpPr txBox="1"/>
            <p:nvPr/>
          </p:nvSpPr>
          <p:spPr>
            <a:xfrm>
              <a:off x="6625807" y="3940629"/>
              <a:ext cx="1611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+mj-lt"/>
                </a:rPr>
                <a:t>J-shape</a:t>
              </a:r>
              <a:endParaRPr lang="zh-CN" altLang="en-US" sz="2000" dirty="0">
                <a:latin typeface="+mj-lt"/>
              </a:endParaRPr>
            </a:p>
          </p:txBody>
        </p:sp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1CB39E35-F09A-0241-54F4-15F057F1E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6000" y="4235567"/>
              <a:ext cx="2394363" cy="2589704"/>
            </a:xfrm>
            <a:prstGeom prst="rect">
              <a:avLst/>
            </a:prstGeom>
          </p:spPr>
        </p:pic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9E1D2C28-FB55-B1DE-211F-BD67B5FDA707}"/>
              </a:ext>
            </a:extLst>
          </p:cNvPr>
          <p:cNvGrpSpPr/>
          <p:nvPr/>
        </p:nvGrpSpPr>
        <p:grpSpPr>
          <a:xfrm>
            <a:off x="7329228" y="1334375"/>
            <a:ext cx="2509998" cy="5508173"/>
            <a:chOff x="9067447" y="1296193"/>
            <a:chExt cx="2509998" cy="5508173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19BE68A7-D8F9-4940-B96C-8CFC999B0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17886" y="1296193"/>
              <a:ext cx="2459559" cy="2678279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743C4E37-6B01-5739-AE1C-ACE6602B0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67447" y="4235568"/>
              <a:ext cx="2509998" cy="2568798"/>
            </a:xfrm>
            <a:prstGeom prst="rect">
              <a:avLst/>
            </a:prstGeom>
          </p:spPr>
        </p:pic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5141C825-8C5A-A20D-9A54-C3D4974BFAD3}"/>
                </a:ext>
              </a:extLst>
            </p:cNvPr>
            <p:cNvSpPr txBox="1"/>
            <p:nvPr/>
          </p:nvSpPr>
          <p:spPr>
            <a:xfrm>
              <a:off x="9668858" y="3906369"/>
              <a:ext cx="1611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+mj-lt"/>
                </a:rPr>
                <a:t>S-shape</a:t>
              </a:r>
              <a:endParaRPr lang="zh-CN" altLang="en-US" sz="2000" dirty="0">
                <a:latin typeface="+mj-lt"/>
              </a:endParaRPr>
            </a:p>
          </p:txBody>
        </p:sp>
      </p:grpSp>
      <p:pic>
        <p:nvPicPr>
          <p:cNvPr id="43" name="图片 42">
            <a:extLst>
              <a:ext uri="{FF2B5EF4-FFF2-40B4-BE49-F238E27FC236}">
                <a16:creationId xmlns:a16="http://schemas.microsoft.com/office/drawing/2014/main" id="{C890DD04-679A-B65C-F9A3-C137E6C8B1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39226" y="1376167"/>
            <a:ext cx="2324524" cy="2604106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676E0A8E-CFB1-E8D0-90D5-C9F6227E89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11637" y="4264059"/>
            <a:ext cx="2366399" cy="2583405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29640A93-D577-F194-9F05-F5C8058EBA19}"/>
              </a:ext>
            </a:extLst>
          </p:cNvPr>
          <p:cNvSpPr txBox="1"/>
          <p:nvPr/>
        </p:nvSpPr>
        <p:spPr>
          <a:xfrm>
            <a:off x="10136727" y="3937182"/>
            <a:ext cx="1937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+mj-lt"/>
              </a:rPr>
              <a:t>reverse-S</a:t>
            </a:r>
            <a:endParaRPr lang="zh-CN" alt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47898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EB2F16-832A-3C4C-8504-AC8DEA986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 Hypothesis of Trapped Exciton Diffusion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45A25C0-7369-6FB5-3F19-68233BD67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内容占位符 2">
                <a:extLst>
                  <a:ext uri="{FF2B5EF4-FFF2-40B4-BE49-F238E27FC236}">
                    <a16:creationId xmlns:a16="http://schemas.microsoft.com/office/drawing/2014/main" id="{0C51E7AC-35CB-A8D1-3EBC-0CAFD07FB07D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117423" y="1001486"/>
                <a:ext cx="11957154" cy="5508172"/>
              </a:xfrm>
            </p:spPr>
            <p:txBody>
              <a:bodyPr/>
              <a:lstStyle/>
              <a:p>
                <a:r>
                  <a:rPr lang="en-US" altLang="zh-CN" sz="2400" dirty="0">
                    <a:latin typeface="+mj-lt"/>
                  </a:rPr>
                  <a:t>A possible model</a:t>
                </a:r>
              </a:p>
              <a:p>
                <a:r>
                  <a:rPr lang="en-US" altLang="zh-CN" dirty="0"/>
                  <a:t>	1. There's a defect saturation level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/>
                  <a:t>;</a:t>
                </a:r>
              </a:p>
              <a:p>
                <a:r>
                  <a:rPr lang="en-US" altLang="zh-CN" dirty="0"/>
                  <a:t>	2. FE traps fast, while TE </a:t>
                </a:r>
                <a:r>
                  <a:rPr lang="en-US" altLang="zh-CN" dirty="0" err="1"/>
                  <a:t>detraps</a:t>
                </a:r>
                <a:r>
                  <a:rPr lang="en-US" altLang="zh-CN" dirty="0"/>
                  <a:t> slow;</a:t>
                </a:r>
              </a:p>
              <a:p>
                <a:r>
                  <a:rPr lang="en-US" altLang="zh-CN" dirty="0"/>
                  <a:t>		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CN" dirty="0"/>
                  <a:t>)</a:t>
                </a:r>
              </a:p>
              <a:p>
                <a:r>
                  <a:rPr lang="en-US" altLang="zh-CN" dirty="0"/>
                  <a:t>	3. FE has shorter lifetime than TE;</a:t>
                </a:r>
              </a:p>
              <a:p>
                <a:r>
                  <a:rPr lang="en-US" altLang="zh-CN" dirty="0"/>
                  <a:t>		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𝐹𝐸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𝑇𝐸</m:t>
                        </m:r>
                      </m:sub>
                    </m:sSub>
                  </m:oMath>
                </a14:m>
                <a:r>
                  <a:rPr lang="en-US" altLang="zh-CN" dirty="0"/>
                  <a:t>)</a:t>
                </a:r>
              </a:p>
              <a:p>
                <a:r>
                  <a:rPr lang="en-US" altLang="zh-CN" dirty="0"/>
                  <a:t>	</a:t>
                </a:r>
              </a:p>
            </p:txBody>
          </p:sp>
        </mc:Choice>
        <mc:Fallback xmlns="">
          <p:sp>
            <p:nvSpPr>
              <p:cNvPr id="63" name="内容占位符 2">
                <a:extLst>
                  <a:ext uri="{FF2B5EF4-FFF2-40B4-BE49-F238E27FC236}">
                    <a16:creationId xmlns:a16="http://schemas.microsoft.com/office/drawing/2014/main" id="{0C51E7AC-35CB-A8D1-3EBC-0CAFD07FB0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117423" y="1001486"/>
                <a:ext cx="11957154" cy="5508172"/>
              </a:xfrm>
              <a:blipFill>
                <a:blip r:embed="rId2"/>
                <a:stretch>
                  <a:fillRect l="-765" t="-6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30FD5ED7-DF44-A966-4FCF-934154DC5398}"/>
              </a:ext>
            </a:extLst>
          </p:cNvPr>
          <p:cNvCxnSpPr/>
          <p:nvPr/>
        </p:nvCxnSpPr>
        <p:spPr>
          <a:xfrm>
            <a:off x="1013927" y="6245290"/>
            <a:ext cx="29920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C95920C6-7993-EFDF-1DA9-B36B97A37481}"/>
              </a:ext>
            </a:extLst>
          </p:cNvPr>
          <p:cNvCxnSpPr/>
          <p:nvPr/>
        </p:nvCxnSpPr>
        <p:spPr>
          <a:xfrm>
            <a:off x="1029557" y="5580982"/>
            <a:ext cx="2992016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CF4A9785-43DA-2446-FA73-1899E1E02473}"/>
              </a:ext>
            </a:extLst>
          </p:cNvPr>
          <p:cNvSpPr/>
          <p:nvPr/>
        </p:nvSpPr>
        <p:spPr>
          <a:xfrm>
            <a:off x="1013927" y="5693279"/>
            <a:ext cx="2921000" cy="552011"/>
          </a:xfrm>
          <a:custGeom>
            <a:avLst/>
            <a:gdLst>
              <a:gd name="connsiteX0" fmla="*/ 0 w 2921000"/>
              <a:gd name="connsiteY0" fmla="*/ 552011 h 552011"/>
              <a:gd name="connsiteX1" fmla="*/ 616857 w 2921000"/>
              <a:gd name="connsiteY1" fmla="*/ 80296 h 552011"/>
              <a:gd name="connsiteX2" fmla="*/ 2358572 w 2921000"/>
              <a:gd name="connsiteY2" fmla="*/ 44011 h 552011"/>
              <a:gd name="connsiteX3" fmla="*/ 2921000 w 2921000"/>
              <a:gd name="connsiteY3" fmla="*/ 530239 h 552011"/>
              <a:gd name="connsiteX0" fmla="*/ 0 w 2921000"/>
              <a:gd name="connsiteY0" fmla="*/ 552011 h 552011"/>
              <a:gd name="connsiteX1" fmla="*/ 616857 w 2921000"/>
              <a:gd name="connsiteY1" fmla="*/ 80296 h 552011"/>
              <a:gd name="connsiteX2" fmla="*/ 2358572 w 2921000"/>
              <a:gd name="connsiteY2" fmla="*/ 44011 h 552011"/>
              <a:gd name="connsiteX3" fmla="*/ 2921000 w 2921000"/>
              <a:gd name="connsiteY3" fmla="*/ 530239 h 552011"/>
              <a:gd name="connsiteX0" fmla="*/ 0 w 2921000"/>
              <a:gd name="connsiteY0" fmla="*/ 552011 h 552011"/>
              <a:gd name="connsiteX1" fmla="*/ 616857 w 2921000"/>
              <a:gd name="connsiteY1" fmla="*/ 80296 h 552011"/>
              <a:gd name="connsiteX2" fmla="*/ 2358572 w 2921000"/>
              <a:gd name="connsiteY2" fmla="*/ 44011 h 552011"/>
              <a:gd name="connsiteX3" fmla="*/ 2921000 w 2921000"/>
              <a:gd name="connsiteY3" fmla="*/ 530239 h 552011"/>
              <a:gd name="connsiteX0" fmla="*/ 0 w 2921000"/>
              <a:gd name="connsiteY0" fmla="*/ 552011 h 552011"/>
              <a:gd name="connsiteX1" fmla="*/ 616857 w 2921000"/>
              <a:gd name="connsiteY1" fmla="*/ 80296 h 552011"/>
              <a:gd name="connsiteX2" fmla="*/ 2358572 w 2921000"/>
              <a:gd name="connsiteY2" fmla="*/ 44011 h 552011"/>
              <a:gd name="connsiteX3" fmla="*/ 2921000 w 2921000"/>
              <a:gd name="connsiteY3" fmla="*/ 530239 h 552011"/>
              <a:gd name="connsiteX0" fmla="*/ 0 w 2921000"/>
              <a:gd name="connsiteY0" fmla="*/ 552011 h 552011"/>
              <a:gd name="connsiteX1" fmla="*/ 616857 w 2921000"/>
              <a:gd name="connsiteY1" fmla="*/ 80296 h 552011"/>
              <a:gd name="connsiteX2" fmla="*/ 2358572 w 2921000"/>
              <a:gd name="connsiteY2" fmla="*/ 44011 h 552011"/>
              <a:gd name="connsiteX3" fmla="*/ 2921000 w 2921000"/>
              <a:gd name="connsiteY3" fmla="*/ 530239 h 552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1000" h="552011">
                <a:moveTo>
                  <a:pt x="0" y="552011"/>
                </a:moveTo>
                <a:cubicBezTo>
                  <a:pt x="111881" y="358487"/>
                  <a:pt x="223762" y="164963"/>
                  <a:pt x="616857" y="80296"/>
                </a:cubicBezTo>
                <a:cubicBezTo>
                  <a:pt x="1009952" y="-4371"/>
                  <a:pt x="1974548" y="-30979"/>
                  <a:pt x="2358572" y="44011"/>
                </a:cubicBezTo>
                <a:cubicBezTo>
                  <a:pt x="2670025" y="151658"/>
                  <a:pt x="2810027" y="339134"/>
                  <a:pt x="2921000" y="530239"/>
                </a:cubicBezTo>
              </a:path>
            </a:pathLst>
          </a:custGeom>
          <a:solidFill>
            <a:srgbClr val="FFC000">
              <a:alpha val="40000"/>
            </a:srgbClr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B86ECE0C-D22C-238D-8273-7C5476876E64}"/>
              </a:ext>
            </a:extLst>
          </p:cNvPr>
          <p:cNvSpPr/>
          <p:nvPr/>
        </p:nvSpPr>
        <p:spPr>
          <a:xfrm>
            <a:off x="1098420" y="3839267"/>
            <a:ext cx="2823029" cy="1741715"/>
          </a:xfrm>
          <a:custGeom>
            <a:avLst/>
            <a:gdLst>
              <a:gd name="connsiteX0" fmla="*/ 0 w 2779486"/>
              <a:gd name="connsiteY0" fmla="*/ 1698384 h 1709270"/>
              <a:gd name="connsiteX1" fmla="*/ 827314 w 2779486"/>
              <a:gd name="connsiteY1" fmla="*/ 1440755 h 1709270"/>
              <a:gd name="connsiteX2" fmla="*/ 1411514 w 2779486"/>
              <a:gd name="connsiteY2" fmla="*/ 213 h 1709270"/>
              <a:gd name="connsiteX3" fmla="*/ 1763486 w 2779486"/>
              <a:gd name="connsiteY3" fmla="*/ 1335527 h 1709270"/>
              <a:gd name="connsiteX4" fmla="*/ 2779486 w 2779486"/>
              <a:gd name="connsiteY4" fmla="*/ 1709270 h 1709270"/>
              <a:gd name="connsiteX0" fmla="*/ 0 w 2779486"/>
              <a:gd name="connsiteY0" fmla="*/ 1698261 h 1709147"/>
              <a:gd name="connsiteX1" fmla="*/ 827314 w 2779486"/>
              <a:gd name="connsiteY1" fmla="*/ 1440632 h 1709147"/>
              <a:gd name="connsiteX2" fmla="*/ 1411514 w 2779486"/>
              <a:gd name="connsiteY2" fmla="*/ 90 h 1709147"/>
              <a:gd name="connsiteX3" fmla="*/ 1839686 w 2779486"/>
              <a:gd name="connsiteY3" fmla="*/ 1371690 h 1709147"/>
              <a:gd name="connsiteX4" fmla="*/ 2779486 w 2779486"/>
              <a:gd name="connsiteY4" fmla="*/ 1709147 h 1709147"/>
              <a:gd name="connsiteX0" fmla="*/ 0 w 2779486"/>
              <a:gd name="connsiteY0" fmla="*/ 1698172 h 1709058"/>
              <a:gd name="connsiteX1" fmla="*/ 827314 w 2779486"/>
              <a:gd name="connsiteY1" fmla="*/ 1440543 h 1709058"/>
              <a:gd name="connsiteX2" fmla="*/ 1411514 w 2779486"/>
              <a:gd name="connsiteY2" fmla="*/ 1 h 1709058"/>
              <a:gd name="connsiteX3" fmla="*/ 1934029 w 2779486"/>
              <a:gd name="connsiteY3" fmla="*/ 1436915 h 1709058"/>
              <a:gd name="connsiteX4" fmla="*/ 2779486 w 2779486"/>
              <a:gd name="connsiteY4" fmla="*/ 1709058 h 1709058"/>
              <a:gd name="connsiteX0" fmla="*/ 0 w 2779486"/>
              <a:gd name="connsiteY0" fmla="*/ 1698172 h 1709058"/>
              <a:gd name="connsiteX1" fmla="*/ 827314 w 2779486"/>
              <a:gd name="connsiteY1" fmla="*/ 1440543 h 1709058"/>
              <a:gd name="connsiteX2" fmla="*/ 1411514 w 2779486"/>
              <a:gd name="connsiteY2" fmla="*/ 1 h 1709058"/>
              <a:gd name="connsiteX3" fmla="*/ 1963057 w 2779486"/>
              <a:gd name="connsiteY3" fmla="*/ 1444172 h 1709058"/>
              <a:gd name="connsiteX4" fmla="*/ 2779486 w 2779486"/>
              <a:gd name="connsiteY4" fmla="*/ 1709058 h 1709058"/>
              <a:gd name="connsiteX0" fmla="*/ 0 w 2779486"/>
              <a:gd name="connsiteY0" fmla="*/ 1698172 h 1709058"/>
              <a:gd name="connsiteX1" fmla="*/ 827314 w 2779486"/>
              <a:gd name="connsiteY1" fmla="*/ 1440543 h 1709058"/>
              <a:gd name="connsiteX2" fmla="*/ 1411514 w 2779486"/>
              <a:gd name="connsiteY2" fmla="*/ 1 h 1709058"/>
              <a:gd name="connsiteX3" fmla="*/ 1963057 w 2779486"/>
              <a:gd name="connsiteY3" fmla="*/ 1444172 h 1709058"/>
              <a:gd name="connsiteX4" fmla="*/ 2779486 w 2779486"/>
              <a:gd name="connsiteY4" fmla="*/ 1709058 h 1709058"/>
              <a:gd name="connsiteX0" fmla="*/ 0 w 2786743"/>
              <a:gd name="connsiteY0" fmla="*/ 1727200 h 1727200"/>
              <a:gd name="connsiteX1" fmla="*/ 834571 w 2786743"/>
              <a:gd name="connsiteY1" fmla="*/ 1440543 h 1727200"/>
              <a:gd name="connsiteX2" fmla="*/ 1418771 w 2786743"/>
              <a:gd name="connsiteY2" fmla="*/ 1 h 1727200"/>
              <a:gd name="connsiteX3" fmla="*/ 1970314 w 2786743"/>
              <a:gd name="connsiteY3" fmla="*/ 1444172 h 1727200"/>
              <a:gd name="connsiteX4" fmla="*/ 2786743 w 2786743"/>
              <a:gd name="connsiteY4" fmla="*/ 1709058 h 1727200"/>
              <a:gd name="connsiteX0" fmla="*/ 0 w 2823029"/>
              <a:gd name="connsiteY0" fmla="*/ 1727200 h 1741715"/>
              <a:gd name="connsiteX1" fmla="*/ 834571 w 2823029"/>
              <a:gd name="connsiteY1" fmla="*/ 1440543 h 1741715"/>
              <a:gd name="connsiteX2" fmla="*/ 1418771 w 2823029"/>
              <a:gd name="connsiteY2" fmla="*/ 1 h 1741715"/>
              <a:gd name="connsiteX3" fmla="*/ 1970314 w 2823029"/>
              <a:gd name="connsiteY3" fmla="*/ 1444172 h 1741715"/>
              <a:gd name="connsiteX4" fmla="*/ 2823029 w 2823029"/>
              <a:gd name="connsiteY4" fmla="*/ 1741715 h 174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3029" h="1741715">
                <a:moveTo>
                  <a:pt x="0" y="1727200"/>
                </a:moveTo>
                <a:cubicBezTo>
                  <a:pt x="296031" y="1699985"/>
                  <a:pt x="598109" y="1728409"/>
                  <a:pt x="834571" y="1440543"/>
                </a:cubicBezTo>
                <a:cubicBezTo>
                  <a:pt x="1071033" y="1152677"/>
                  <a:pt x="1229481" y="-604"/>
                  <a:pt x="1418771" y="1"/>
                </a:cubicBezTo>
                <a:cubicBezTo>
                  <a:pt x="1608062" y="606"/>
                  <a:pt x="1742319" y="1159329"/>
                  <a:pt x="1970314" y="1444172"/>
                </a:cubicBezTo>
                <a:cubicBezTo>
                  <a:pt x="2198309" y="1729015"/>
                  <a:pt x="2429026" y="1697265"/>
                  <a:pt x="2823029" y="1741715"/>
                </a:cubicBezTo>
              </a:path>
            </a:pathLst>
          </a:custGeom>
          <a:solidFill>
            <a:srgbClr val="92D050">
              <a:alpha val="40000"/>
            </a:srgbClr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900A361D-AD11-4A22-F0BF-5AA501EC7ED2}"/>
              </a:ext>
            </a:extLst>
          </p:cNvPr>
          <p:cNvSpPr txBox="1"/>
          <p:nvPr/>
        </p:nvSpPr>
        <p:spPr>
          <a:xfrm>
            <a:off x="2658706" y="3672114"/>
            <a:ext cx="1262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B050"/>
                </a:solidFill>
                <a:latin typeface="+mj-lt"/>
              </a:rPr>
              <a:t>FE</a:t>
            </a:r>
            <a:endParaRPr lang="zh-CN" altLang="en-US" sz="2800" b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3289BF1B-B8B3-7BC4-6D33-21A640070095}"/>
              </a:ext>
            </a:extLst>
          </p:cNvPr>
          <p:cNvSpPr txBox="1"/>
          <p:nvPr/>
        </p:nvSpPr>
        <p:spPr>
          <a:xfrm>
            <a:off x="382555" y="5682134"/>
            <a:ext cx="1262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EF8000"/>
                </a:solidFill>
                <a:latin typeface="+mj-lt"/>
              </a:rPr>
              <a:t>TE</a:t>
            </a:r>
            <a:endParaRPr lang="zh-CN" altLang="en-US" sz="2800" b="1" dirty="0">
              <a:solidFill>
                <a:srgbClr val="EF8000"/>
              </a:solidFill>
              <a:latin typeface="+mj-lt"/>
            </a:endParaRPr>
          </a:p>
        </p:txBody>
      </p: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D731F22D-B49E-7827-D873-D9BB20989722}"/>
              </a:ext>
            </a:extLst>
          </p:cNvPr>
          <p:cNvCxnSpPr/>
          <p:nvPr/>
        </p:nvCxnSpPr>
        <p:spPr>
          <a:xfrm>
            <a:off x="2336801" y="4987219"/>
            <a:ext cx="0" cy="1033200"/>
          </a:xfrm>
          <a:prstGeom prst="straightConnector1">
            <a:avLst/>
          </a:prstGeom>
          <a:ln w="635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2A108A31-3673-2891-553E-2E0F6FF65C23}"/>
              </a:ext>
            </a:extLst>
          </p:cNvPr>
          <p:cNvCxnSpPr>
            <a:cxnSpLocks/>
          </p:cNvCxnSpPr>
          <p:nvPr/>
        </p:nvCxnSpPr>
        <p:spPr>
          <a:xfrm flipV="1">
            <a:off x="2658706" y="4987219"/>
            <a:ext cx="0" cy="1033200"/>
          </a:xfrm>
          <a:prstGeom prst="straightConnector1">
            <a:avLst/>
          </a:prstGeom>
          <a:ln w="127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箭头: 右 71">
            <a:extLst>
              <a:ext uri="{FF2B5EF4-FFF2-40B4-BE49-F238E27FC236}">
                <a16:creationId xmlns:a16="http://schemas.microsoft.com/office/drawing/2014/main" id="{800730A9-A232-9737-DE73-ACA3CF294AE0}"/>
              </a:ext>
            </a:extLst>
          </p:cNvPr>
          <p:cNvSpPr/>
          <p:nvPr/>
        </p:nvSpPr>
        <p:spPr>
          <a:xfrm>
            <a:off x="3247303" y="4813119"/>
            <a:ext cx="696686" cy="402770"/>
          </a:xfrm>
          <a:prstGeom prst="rightArrow">
            <a:avLst>
              <a:gd name="adj1" fmla="val 50000"/>
              <a:gd name="adj2" fmla="val 83333"/>
            </a:avLst>
          </a:prstGeom>
          <a:solidFill>
            <a:srgbClr val="92D050">
              <a:alpha val="4000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箭头: 右 72">
            <a:extLst>
              <a:ext uri="{FF2B5EF4-FFF2-40B4-BE49-F238E27FC236}">
                <a16:creationId xmlns:a16="http://schemas.microsoft.com/office/drawing/2014/main" id="{AF499596-4280-1487-2B1E-42C08992E515}"/>
              </a:ext>
            </a:extLst>
          </p:cNvPr>
          <p:cNvSpPr/>
          <p:nvPr/>
        </p:nvSpPr>
        <p:spPr>
          <a:xfrm>
            <a:off x="3877384" y="5668696"/>
            <a:ext cx="696686" cy="402770"/>
          </a:xfrm>
          <a:prstGeom prst="rightArrow">
            <a:avLst>
              <a:gd name="adj1" fmla="val 50000"/>
              <a:gd name="adj2" fmla="val 83333"/>
            </a:avLst>
          </a:prstGeom>
          <a:solidFill>
            <a:srgbClr val="FFC000">
              <a:alpha val="40000"/>
            </a:srgbClr>
          </a:solidFill>
          <a:ln w="38100">
            <a:solidFill>
              <a:srgbClr val="EF8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6AB74C87-5085-DB5D-923F-22088D61BDCE}"/>
              </a:ext>
            </a:extLst>
          </p:cNvPr>
          <p:cNvSpPr/>
          <p:nvPr/>
        </p:nvSpPr>
        <p:spPr>
          <a:xfrm rot="9832582" flipH="1">
            <a:off x="2517396" y="4329668"/>
            <a:ext cx="1070787" cy="205412"/>
          </a:xfrm>
          <a:custGeom>
            <a:avLst/>
            <a:gdLst>
              <a:gd name="connsiteX0" fmla="*/ 0 w 2246086"/>
              <a:gd name="connsiteY0" fmla="*/ 123887 h 207353"/>
              <a:gd name="connsiteX1" fmla="*/ 337457 w 2246086"/>
              <a:gd name="connsiteY1" fmla="*/ 15030 h 207353"/>
              <a:gd name="connsiteX2" fmla="*/ 473528 w 2246086"/>
              <a:gd name="connsiteY2" fmla="*/ 207344 h 207353"/>
              <a:gd name="connsiteX3" fmla="*/ 647700 w 2246086"/>
              <a:gd name="connsiteY3" fmla="*/ 5959 h 207353"/>
              <a:gd name="connsiteX4" fmla="*/ 740228 w 2246086"/>
              <a:gd name="connsiteY4" fmla="*/ 191016 h 207353"/>
              <a:gd name="connsiteX5" fmla="*/ 867228 w 2246086"/>
              <a:gd name="connsiteY5" fmla="*/ 11401 h 207353"/>
              <a:gd name="connsiteX6" fmla="*/ 988786 w 2246086"/>
              <a:gd name="connsiteY6" fmla="*/ 180130 h 207353"/>
              <a:gd name="connsiteX7" fmla="*/ 1113971 w 2246086"/>
              <a:gd name="connsiteY7" fmla="*/ 4144 h 207353"/>
              <a:gd name="connsiteX8" fmla="*/ 1244600 w 2246086"/>
              <a:gd name="connsiteY8" fmla="*/ 185573 h 207353"/>
              <a:gd name="connsiteX9" fmla="*/ 1387928 w 2246086"/>
              <a:gd name="connsiteY9" fmla="*/ 2330 h 207353"/>
              <a:gd name="connsiteX10" fmla="*/ 1484086 w 2246086"/>
              <a:gd name="connsiteY10" fmla="*/ 196459 h 207353"/>
              <a:gd name="connsiteX11" fmla="*/ 1578428 w 2246086"/>
              <a:gd name="connsiteY11" fmla="*/ 13216 h 207353"/>
              <a:gd name="connsiteX12" fmla="*/ 1676400 w 2246086"/>
              <a:gd name="connsiteY12" fmla="*/ 176501 h 207353"/>
              <a:gd name="connsiteX13" fmla="*/ 1801586 w 2246086"/>
              <a:gd name="connsiteY13" fmla="*/ 31359 h 207353"/>
              <a:gd name="connsiteX14" fmla="*/ 1879600 w 2246086"/>
              <a:gd name="connsiteY14" fmla="*/ 191016 h 207353"/>
              <a:gd name="connsiteX15" fmla="*/ 1988457 w 2246086"/>
              <a:gd name="connsiteY15" fmla="*/ 516 h 207353"/>
              <a:gd name="connsiteX16" fmla="*/ 2090057 w 2246086"/>
              <a:gd name="connsiteY16" fmla="*/ 134773 h 207353"/>
              <a:gd name="connsiteX17" fmla="*/ 2246086 w 2246086"/>
              <a:gd name="connsiteY17" fmla="*/ 136587 h 207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46086" h="207353">
                <a:moveTo>
                  <a:pt x="0" y="123887"/>
                </a:moveTo>
                <a:cubicBezTo>
                  <a:pt x="129268" y="62503"/>
                  <a:pt x="258536" y="1120"/>
                  <a:pt x="337457" y="15030"/>
                </a:cubicBezTo>
                <a:cubicBezTo>
                  <a:pt x="416378" y="28939"/>
                  <a:pt x="421821" y="208856"/>
                  <a:pt x="473528" y="207344"/>
                </a:cubicBezTo>
                <a:cubicBezTo>
                  <a:pt x="525235" y="205832"/>
                  <a:pt x="603250" y="8680"/>
                  <a:pt x="647700" y="5959"/>
                </a:cubicBezTo>
                <a:cubicBezTo>
                  <a:pt x="692150" y="3238"/>
                  <a:pt x="703640" y="190109"/>
                  <a:pt x="740228" y="191016"/>
                </a:cubicBezTo>
                <a:cubicBezTo>
                  <a:pt x="776816" y="191923"/>
                  <a:pt x="825802" y="13215"/>
                  <a:pt x="867228" y="11401"/>
                </a:cubicBezTo>
                <a:cubicBezTo>
                  <a:pt x="908654" y="9587"/>
                  <a:pt x="947662" y="181339"/>
                  <a:pt x="988786" y="180130"/>
                </a:cubicBezTo>
                <a:cubicBezTo>
                  <a:pt x="1029910" y="178921"/>
                  <a:pt x="1071335" y="3237"/>
                  <a:pt x="1113971" y="4144"/>
                </a:cubicBezTo>
                <a:cubicBezTo>
                  <a:pt x="1156607" y="5051"/>
                  <a:pt x="1198941" y="185875"/>
                  <a:pt x="1244600" y="185573"/>
                </a:cubicBezTo>
                <a:cubicBezTo>
                  <a:pt x="1290259" y="185271"/>
                  <a:pt x="1348014" y="516"/>
                  <a:pt x="1387928" y="2330"/>
                </a:cubicBezTo>
                <a:cubicBezTo>
                  <a:pt x="1427842" y="4144"/>
                  <a:pt x="1452336" y="194645"/>
                  <a:pt x="1484086" y="196459"/>
                </a:cubicBezTo>
                <a:cubicBezTo>
                  <a:pt x="1515836" y="198273"/>
                  <a:pt x="1546376" y="16542"/>
                  <a:pt x="1578428" y="13216"/>
                </a:cubicBezTo>
                <a:cubicBezTo>
                  <a:pt x="1610480" y="9890"/>
                  <a:pt x="1639207" y="173477"/>
                  <a:pt x="1676400" y="176501"/>
                </a:cubicBezTo>
                <a:cubicBezTo>
                  <a:pt x="1713593" y="179525"/>
                  <a:pt x="1767719" y="28940"/>
                  <a:pt x="1801586" y="31359"/>
                </a:cubicBezTo>
                <a:cubicBezTo>
                  <a:pt x="1835453" y="33778"/>
                  <a:pt x="1848455" y="196156"/>
                  <a:pt x="1879600" y="191016"/>
                </a:cubicBezTo>
                <a:cubicBezTo>
                  <a:pt x="1910745" y="185876"/>
                  <a:pt x="1953381" y="9890"/>
                  <a:pt x="1988457" y="516"/>
                </a:cubicBezTo>
                <a:cubicBezTo>
                  <a:pt x="2023533" y="-8858"/>
                  <a:pt x="2047119" y="112095"/>
                  <a:pt x="2090057" y="134773"/>
                </a:cubicBezTo>
                <a:cubicBezTo>
                  <a:pt x="2132995" y="157451"/>
                  <a:pt x="2189540" y="147019"/>
                  <a:pt x="2246086" y="136587"/>
                </a:cubicBezTo>
              </a:path>
            </a:pathLst>
          </a:custGeom>
          <a:noFill/>
          <a:ln w="190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4AD60E5B-00DB-DC06-2742-299EF6DD22EA}"/>
              </a:ext>
            </a:extLst>
          </p:cNvPr>
          <p:cNvSpPr/>
          <p:nvPr/>
        </p:nvSpPr>
        <p:spPr>
          <a:xfrm rot="11767418" flipH="1" flipV="1">
            <a:off x="3254766" y="6203458"/>
            <a:ext cx="1070787" cy="205412"/>
          </a:xfrm>
          <a:custGeom>
            <a:avLst/>
            <a:gdLst>
              <a:gd name="connsiteX0" fmla="*/ 0 w 2246086"/>
              <a:gd name="connsiteY0" fmla="*/ 123887 h 207353"/>
              <a:gd name="connsiteX1" fmla="*/ 337457 w 2246086"/>
              <a:gd name="connsiteY1" fmla="*/ 15030 h 207353"/>
              <a:gd name="connsiteX2" fmla="*/ 473528 w 2246086"/>
              <a:gd name="connsiteY2" fmla="*/ 207344 h 207353"/>
              <a:gd name="connsiteX3" fmla="*/ 647700 w 2246086"/>
              <a:gd name="connsiteY3" fmla="*/ 5959 h 207353"/>
              <a:gd name="connsiteX4" fmla="*/ 740228 w 2246086"/>
              <a:gd name="connsiteY4" fmla="*/ 191016 h 207353"/>
              <a:gd name="connsiteX5" fmla="*/ 867228 w 2246086"/>
              <a:gd name="connsiteY5" fmla="*/ 11401 h 207353"/>
              <a:gd name="connsiteX6" fmla="*/ 988786 w 2246086"/>
              <a:gd name="connsiteY6" fmla="*/ 180130 h 207353"/>
              <a:gd name="connsiteX7" fmla="*/ 1113971 w 2246086"/>
              <a:gd name="connsiteY7" fmla="*/ 4144 h 207353"/>
              <a:gd name="connsiteX8" fmla="*/ 1244600 w 2246086"/>
              <a:gd name="connsiteY8" fmla="*/ 185573 h 207353"/>
              <a:gd name="connsiteX9" fmla="*/ 1387928 w 2246086"/>
              <a:gd name="connsiteY9" fmla="*/ 2330 h 207353"/>
              <a:gd name="connsiteX10" fmla="*/ 1484086 w 2246086"/>
              <a:gd name="connsiteY10" fmla="*/ 196459 h 207353"/>
              <a:gd name="connsiteX11" fmla="*/ 1578428 w 2246086"/>
              <a:gd name="connsiteY11" fmla="*/ 13216 h 207353"/>
              <a:gd name="connsiteX12" fmla="*/ 1676400 w 2246086"/>
              <a:gd name="connsiteY12" fmla="*/ 176501 h 207353"/>
              <a:gd name="connsiteX13" fmla="*/ 1801586 w 2246086"/>
              <a:gd name="connsiteY13" fmla="*/ 31359 h 207353"/>
              <a:gd name="connsiteX14" fmla="*/ 1879600 w 2246086"/>
              <a:gd name="connsiteY14" fmla="*/ 191016 h 207353"/>
              <a:gd name="connsiteX15" fmla="*/ 1988457 w 2246086"/>
              <a:gd name="connsiteY15" fmla="*/ 516 h 207353"/>
              <a:gd name="connsiteX16" fmla="*/ 2090057 w 2246086"/>
              <a:gd name="connsiteY16" fmla="*/ 134773 h 207353"/>
              <a:gd name="connsiteX17" fmla="*/ 2246086 w 2246086"/>
              <a:gd name="connsiteY17" fmla="*/ 136587 h 207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46086" h="207353">
                <a:moveTo>
                  <a:pt x="0" y="123887"/>
                </a:moveTo>
                <a:cubicBezTo>
                  <a:pt x="129268" y="62503"/>
                  <a:pt x="258536" y="1120"/>
                  <a:pt x="337457" y="15030"/>
                </a:cubicBezTo>
                <a:cubicBezTo>
                  <a:pt x="416378" y="28939"/>
                  <a:pt x="421821" y="208856"/>
                  <a:pt x="473528" y="207344"/>
                </a:cubicBezTo>
                <a:cubicBezTo>
                  <a:pt x="525235" y="205832"/>
                  <a:pt x="603250" y="8680"/>
                  <a:pt x="647700" y="5959"/>
                </a:cubicBezTo>
                <a:cubicBezTo>
                  <a:pt x="692150" y="3238"/>
                  <a:pt x="703640" y="190109"/>
                  <a:pt x="740228" y="191016"/>
                </a:cubicBezTo>
                <a:cubicBezTo>
                  <a:pt x="776816" y="191923"/>
                  <a:pt x="825802" y="13215"/>
                  <a:pt x="867228" y="11401"/>
                </a:cubicBezTo>
                <a:cubicBezTo>
                  <a:pt x="908654" y="9587"/>
                  <a:pt x="947662" y="181339"/>
                  <a:pt x="988786" y="180130"/>
                </a:cubicBezTo>
                <a:cubicBezTo>
                  <a:pt x="1029910" y="178921"/>
                  <a:pt x="1071335" y="3237"/>
                  <a:pt x="1113971" y="4144"/>
                </a:cubicBezTo>
                <a:cubicBezTo>
                  <a:pt x="1156607" y="5051"/>
                  <a:pt x="1198941" y="185875"/>
                  <a:pt x="1244600" y="185573"/>
                </a:cubicBezTo>
                <a:cubicBezTo>
                  <a:pt x="1290259" y="185271"/>
                  <a:pt x="1348014" y="516"/>
                  <a:pt x="1387928" y="2330"/>
                </a:cubicBezTo>
                <a:cubicBezTo>
                  <a:pt x="1427842" y="4144"/>
                  <a:pt x="1452336" y="194645"/>
                  <a:pt x="1484086" y="196459"/>
                </a:cubicBezTo>
                <a:cubicBezTo>
                  <a:pt x="1515836" y="198273"/>
                  <a:pt x="1546376" y="16542"/>
                  <a:pt x="1578428" y="13216"/>
                </a:cubicBezTo>
                <a:cubicBezTo>
                  <a:pt x="1610480" y="9890"/>
                  <a:pt x="1639207" y="173477"/>
                  <a:pt x="1676400" y="176501"/>
                </a:cubicBezTo>
                <a:cubicBezTo>
                  <a:pt x="1713593" y="179525"/>
                  <a:pt x="1767719" y="28940"/>
                  <a:pt x="1801586" y="31359"/>
                </a:cubicBezTo>
                <a:cubicBezTo>
                  <a:pt x="1835453" y="33778"/>
                  <a:pt x="1848455" y="196156"/>
                  <a:pt x="1879600" y="191016"/>
                </a:cubicBezTo>
                <a:cubicBezTo>
                  <a:pt x="1910745" y="185876"/>
                  <a:pt x="1953381" y="9890"/>
                  <a:pt x="1988457" y="516"/>
                </a:cubicBezTo>
                <a:cubicBezTo>
                  <a:pt x="2023533" y="-8858"/>
                  <a:pt x="2047119" y="112095"/>
                  <a:pt x="2090057" y="134773"/>
                </a:cubicBezTo>
                <a:cubicBezTo>
                  <a:pt x="2132995" y="157451"/>
                  <a:pt x="2189540" y="147019"/>
                  <a:pt x="2246086" y="136587"/>
                </a:cubicBezTo>
              </a:path>
            </a:pathLst>
          </a:custGeom>
          <a:noFill/>
          <a:ln w="190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F3FC0623-C281-7AC1-5424-763BB29E02F9}"/>
                  </a:ext>
                </a:extLst>
              </p:cNvPr>
              <p:cNvSpPr txBox="1"/>
              <p:nvPr/>
            </p:nvSpPr>
            <p:spPr>
              <a:xfrm>
                <a:off x="1864435" y="5133709"/>
                <a:ext cx="5370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F3FC0623-C281-7AC1-5424-763BB29E0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435" y="5133709"/>
                <a:ext cx="537028" cy="461665"/>
              </a:xfrm>
              <a:prstGeom prst="rect">
                <a:avLst/>
              </a:prstGeom>
              <a:blipFill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D58652F6-2B9C-B74E-FDC5-D296313246AD}"/>
                  </a:ext>
                </a:extLst>
              </p:cNvPr>
              <p:cNvSpPr txBox="1"/>
              <p:nvPr/>
            </p:nvSpPr>
            <p:spPr>
              <a:xfrm>
                <a:off x="2650078" y="5145807"/>
                <a:ext cx="5370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D58652F6-2B9C-B74E-FDC5-D29631324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078" y="5145807"/>
                <a:ext cx="537028" cy="461665"/>
              </a:xfrm>
              <a:prstGeom prst="rect">
                <a:avLst/>
              </a:prstGeom>
              <a:blipFill>
                <a:blip r:embed="rId4"/>
                <a:stretch>
                  <a:fillRect l="-1136"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863FA0A6-8121-B6B2-13A1-26FF50137773}"/>
                  </a:ext>
                </a:extLst>
              </p:cNvPr>
              <p:cNvSpPr txBox="1"/>
              <p:nvPr/>
            </p:nvSpPr>
            <p:spPr>
              <a:xfrm>
                <a:off x="3894676" y="4744782"/>
                <a:ext cx="5370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𝐹𝐸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863FA0A6-8121-B6B2-13A1-26FF50137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676" y="4744782"/>
                <a:ext cx="537028" cy="461665"/>
              </a:xfrm>
              <a:prstGeom prst="rect">
                <a:avLst/>
              </a:prstGeom>
              <a:blipFill>
                <a:blip r:embed="rId5"/>
                <a:stretch>
                  <a:fillRect l="-3409" r="-20455"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EF9102FC-B9B9-ECFB-7900-8C502363BC0E}"/>
                  </a:ext>
                </a:extLst>
              </p:cNvPr>
              <p:cNvSpPr txBox="1"/>
              <p:nvPr/>
            </p:nvSpPr>
            <p:spPr>
              <a:xfrm>
                <a:off x="4444562" y="5466708"/>
                <a:ext cx="5370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𝑇𝐸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EF9102FC-B9B9-ECFB-7900-8C502363B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562" y="5466708"/>
                <a:ext cx="537028" cy="461665"/>
              </a:xfrm>
              <a:prstGeom prst="rect">
                <a:avLst/>
              </a:prstGeom>
              <a:blipFill>
                <a:blip r:embed="rId6"/>
                <a:stretch>
                  <a:fillRect l="-2273" r="-21591"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468621ED-8400-D376-8759-137844C2781F}"/>
                  </a:ext>
                </a:extLst>
              </p:cNvPr>
              <p:cNvSpPr txBox="1"/>
              <p:nvPr/>
            </p:nvSpPr>
            <p:spPr>
              <a:xfrm>
                <a:off x="3595646" y="3941086"/>
                <a:ext cx="537028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𝑓𝐹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468621ED-8400-D376-8759-137844C27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646" y="3941086"/>
                <a:ext cx="537028" cy="491288"/>
              </a:xfrm>
              <a:prstGeom prst="rect">
                <a:avLst/>
              </a:prstGeom>
              <a:blipFill>
                <a:blip r:embed="rId7"/>
                <a:stretch>
                  <a:fillRect l="-3409" r="-15909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F7644FFD-63A9-CF4E-4D7C-056709B65FCF}"/>
                  </a:ext>
                </a:extLst>
              </p:cNvPr>
              <p:cNvSpPr txBox="1"/>
              <p:nvPr/>
            </p:nvSpPr>
            <p:spPr>
              <a:xfrm>
                <a:off x="4305556" y="6166580"/>
                <a:ext cx="537028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𝑓𝑇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F7644FFD-63A9-CF4E-4D7C-056709B65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556" y="6166580"/>
                <a:ext cx="537028" cy="491288"/>
              </a:xfrm>
              <a:prstGeom prst="rect">
                <a:avLst/>
              </a:prstGeom>
              <a:blipFill>
                <a:blip r:embed="rId8"/>
                <a:stretch>
                  <a:fillRect l="-3409" r="-15909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2" name="图片 81">
            <a:extLst>
              <a:ext uri="{FF2B5EF4-FFF2-40B4-BE49-F238E27FC236}">
                <a16:creationId xmlns:a16="http://schemas.microsoft.com/office/drawing/2014/main" id="{25DD5EBB-AEA4-9A8C-D826-69A13B0DCE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0877" y="1506084"/>
            <a:ext cx="6929266" cy="4492581"/>
          </a:xfrm>
          <a:prstGeom prst="rect">
            <a:avLst/>
          </a:prstGeom>
        </p:spPr>
      </p:pic>
      <p:sp>
        <p:nvSpPr>
          <p:cNvPr id="83" name="文本框 82">
            <a:extLst>
              <a:ext uri="{FF2B5EF4-FFF2-40B4-BE49-F238E27FC236}">
                <a16:creationId xmlns:a16="http://schemas.microsoft.com/office/drawing/2014/main" id="{BCFDD6C4-3269-89E2-8F53-F2015BB3A97B}"/>
              </a:ext>
            </a:extLst>
          </p:cNvPr>
          <p:cNvSpPr txBox="1"/>
          <p:nvPr/>
        </p:nvSpPr>
        <p:spPr>
          <a:xfrm>
            <a:off x="5739581" y="946298"/>
            <a:ext cx="1472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+mj-lt"/>
              </a:rPr>
              <a:t>Overall - normalized</a:t>
            </a:r>
            <a:endParaRPr lang="zh-CN" altLang="en-US" dirty="0">
              <a:latin typeface="+mj-lt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054740B2-D558-CC0E-5DA4-441267C78AFB}"/>
              </a:ext>
            </a:extLst>
          </p:cNvPr>
          <p:cNvSpPr txBox="1"/>
          <p:nvPr/>
        </p:nvSpPr>
        <p:spPr>
          <a:xfrm>
            <a:off x="7983104" y="1241545"/>
            <a:ext cx="1472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+mj-lt"/>
              </a:rPr>
              <a:t>FE</a:t>
            </a:r>
            <a:endParaRPr lang="zh-CN" altLang="en-US" dirty="0">
              <a:latin typeface="+mj-lt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CD103E6F-FE14-6034-544E-F2A6F9C2BB84}"/>
              </a:ext>
            </a:extLst>
          </p:cNvPr>
          <p:cNvSpPr txBox="1"/>
          <p:nvPr/>
        </p:nvSpPr>
        <p:spPr>
          <a:xfrm>
            <a:off x="10249898" y="1241545"/>
            <a:ext cx="1472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+mj-lt"/>
              </a:rPr>
              <a:t>TE</a:t>
            </a:r>
            <a:endParaRPr lang="zh-CN" altLang="en-US" dirty="0">
              <a:latin typeface="+mj-lt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D24A46DC-A06C-3BCE-35B8-056D8FE5E03A}"/>
              </a:ext>
            </a:extLst>
          </p:cNvPr>
          <p:cNvSpPr txBox="1"/>
          <p:nvPr/>
        </p:nvSpPr>
        <p:spPr>
          <a:xfrm>
            <a:off x="5739581" y="6000230"/>
            <a:ext cx="1472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+mj-lt"/>
              </a:rPr>
              <a:t>Overall</a:t>
            </a:r>
            <a:endParaRPr lang="zh-CN" altLang="en-US" dirty="0">
              <a:latin typeface="+mj-lt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16F5E49C-1210-11CE-65E0-44EDC9916981}"/>
              </a:ext>
            </a:extLst>
          </p:cNvPr>
          <p:cNvSpPr txBox="1"/>
          <p:nvPr/>
        </p:nvSpPr>
        <p:spPr>
          <a:xfrm>
            <a:off x="7981537" y="6010187"/>
            <a:ext cx="1472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+mj-lt"/>
              </a:rPr>
              <a:t>Fluorescent Decay</a:t>
            </a:r>
            <a:endParaRPr lang="zh-CN" altLang="en-US" dirty="0">
              <a:latin typeface="+mj-lt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323E41A7-A0C7-1B0C-AE2E-DC5564548E5C}"/>
              </a:ext>
            </a:extLst>
          </p:cNvPr>
          <p:cNvSpPr txBox="1"/>
          <p:nvPr/>
        </p:nvSpPr>
        <p:spPr>
          <a:xfrm>
            <a:off x="10249647" y="6002930"/>
            <a:ext cx="1472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+mj-lt"/>
              </a:rPr>
              <a:t>Diffusion curve</a:t>
            </a:r>
            <a:endParaRPr lang="zh-CN" alt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B495B659-6739-37E1-6D00-66FFC60C7931}"/>
                  </a:ext>
                </a:extLst>
              </p:cNvPr>
              <p:cNvSpPr txBox="1"/>
              <p:nvPr/>
            </p:nvSpPr>
            <p:spPr>
              <a:xfrm>
                <a:off x="514220" y="5338866"/>
                <a:ext cx="5370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B495B659-6739-37E1-6D00-66FFC60C7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20" y="5338866"/>
                <a:ext cx="537028" cy="461665"/>
              </a:xfrm>
              <a:prstGeom prst="rect">
                <a:avLst/>
              </a:prstGeom>
              <a:blipFill>
                <a:blip r:embed="rId10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28283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EB2F16-832A-3C4C-8504-AC8DEA986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 Hypothesis of Trapped Exciton Diffusion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45A25C0-7369-6FB5-3F19-68233BD67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DAB8FC8-97B7-7AD4-A952-4A529232DDF6}"/>
              </a:ext>
            </a:extLst>
          </p:cNvPr>
          <p:cNvGrpSpPr/>
          <p:nvPr/>
        </p:nvGrpSpPr>
        <p:grpSpPr>
          <a:xfrm>
            <a:off x="242703" y="1642115"/>
            <a:ext cx="1933438" cy="1576865"/>
            <a:chOff x="60773" y="1539381"/>
            <a:chExt cx="2992016" cy="2440216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58B3FBA8-885B-E45B-4B3D-8D0C8000EC84}"/>
                </a:ext>
              </a:extLst>
            </p:cNvPr>
            <p:cNvCxnSpPr/>
            <p:nvPr/>
          </p:nvCxnSpPr>
          <p:spPr>
            <a:xfrm>
              <a:off x="60773" y="3979597"/>
              <a:ext cx="299201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DC56C89B-A7A9-F5DC-9AAB-4F377EEFA004}"/>
                </a:ext>
              </a:extLst>
            </p:cNvPr>
            <p:cNvCxnSpPr/>
            <p:nvPr/>
          </p:nvCxnSpPr>
          <p:spPr>
            <a:xfrm>
              <a:off x="60773" y="3294534"/>
              <a:ext cx="2992016" cy="0"/>
            </a:xfrm>
            <a:prstGeom prst="line">
              <a:avLst/>
            </a:prstGeom>
            <a:ln w="254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0A71141E-1CA5-8EA7-26E4-50CB6D11DEC0}"/>
                </a:ext>
              </a:extLst>
            </p:cNvPr>
            <p:cNvSpPr/>
            <p:nvPr/>
          </p:nvSpPr>
          <p:spPr>
            <a:xfrm>
              <a:off x="1307158" y="1539381"/>
              <a:ext cx="668234" cy="1741714"/>
            </a:xfrm>
            <a:custGeom>
              <a:avLst/>
              <a:gdLst>
                <a:gd name="connsiteX0" fmla="*/ 0 w 2779486"/>
                <a:gd name="connsiteY0" fmla="*/ 1698384 h 1709270"/>
                <a:gd name="connsiteX1" fmla="*/ 827314 w 2779486"/>
                <a:gd name="connsiteY1" fmla="*/ 1440755 h 1709270"/>
                <a:gd name="connsiteX2" fmla="*/ 1411514 w 2779486"/>
                <a:gd name="connsiteY2" fmla="*/ 213 h 1709270"/>
                <a:gd name="connsiteX3" fmla="*/ 1763486 w 2779486"/>
                <a:gd name="connsiteY3" fmla="*/ 1335527 h 1709270"/>
                <a:gd name="connsiteX4" fmla="*/ 2779486 w 2779486"/>
                <a:gd name="connsiteY4" fmla="*/ 1709270 h 1709270"/>
                <a:gd name="connsiteX0" fmla="*/ 0 w 2779486"/>
                <a:gd name="connsiteY0" fmla="*/ 1698261 h 1709147"/>
                <a:gd name="connsiteX1" fmla="*/ 827314 w 2779486"/>
                <a:gd name="connsiteY1" fmla="*/ 1440632 h 1709147"/>
                <a:gd name="connsiteX2" fmla="*/ 1411514 w 2779486"/>
                <a:gd name="connsiteY2" fmla="*/ 90 h 1709147"/>
                <a:gd name="connsiteX3" fmla="*/ 1839686 w 2779486"/>
                <a:gd name="connsiteY3" fmla="*/ 1371690 h 1709147"/>
                <a:gd name="connsiteX4" fmla="*/ 2779486 w 2779486"/>
                <a:gd name="connsiteY4" fmla="*/ 1709147 h 1709147"/>
                <a:gd name="connsiteX0" fmla="*/ 0 w 2779486"/>
                <a:gd name="connsiteY0" fmla="*/ 1698172 h 1709058"/>
                <a:gd name="connsiteX1" fmla="*/ 827314 w 2779486"/>
                <a:gd name="connsiteY1" fmla="*/ 1440543 h 1709058"/>
                <a:gd name="connsiteX2" fmla="*/ 1411514 w 2779486"/>
                <a:gd name="connsiteY2" fmla="*/ 1 h 1709058"/>
                <a:gd name="connsiteX3" fmla="*/ 1934029 w 2779486"/>
                <a:gd name="connsiteY3" fmla="*/ 1436915 h 1709058"/>
                <a:gd name="connsiteX4" fmla="*/ 2779486 w 2779486"/>
                <a:gd name="connsiteY4" fmla="*/ 1709058 h 1709058"/>
                <a:gd name="connsiteX0" fmla="*/ 0 w 2779486"/>
                <a:gd name="connsiteY0" fmla="*/ 1698172 h 1709058"/>
                <a:gd name="connsiteX1" fmla="*/ 827314 w 2779486"/>
                <a:gd name="connsiteY1" fmla="*/ 1440543 h 1709058"/>
                <a:gd name="connsiteX2" fmla="*/ 1411514 w 2779486"/>
                <a:gd name="connsiteY2" fmla="*/ 1 h 1709058"/>
                <a:gd name="connsiteX3" fmla="*/ 1963057 w 2779486"/>
                <a:gd name="connsiteY3" fmla="*/ 1444172 h 1709058"/>
                <a:gd name="connsiteX4" fmla="*/ 2779486 w 2779486"/>
                <a:gd name="connsiteY4" fmla="*/ 1709058 h 1709058"/>
                <a:gd name="connsiteX0" fmla="*/ 0 w 2779486"/>
                <a:gd name="connsiteY0" fmla="*/ 1698172 h 1709058"/>
                <a:gd name="connsiteX1" fmla="*/ 827314 w 2779486"/>
                <a:gd name="connsiteY1" fmla="*/ 1440543 h 1709058"/>
                <a:gd name="connsiteX2" fmla="*/ 1411514 w 2779486"/>
                <a:gd name="connsiteY2" fmla="*/ 1 h 1709058"/>
                <a:gd name="connsiteX3" fmla="*/ 1963057 w 2779486"/>
                <a:gd name="connsiteY3" fmla="*/ 1444172 h 1709058"/>
                <a:gd name="connsiteX4" fmla="*/ 2779486 w 2779486"/>
                <a:gd name="connsiteY4" fmla="*/ 1709058 h 1709058"/>
                <a:gd name="connsiteX0" fmla="*/ 0 w 2786743"/>
                <a:gd name="connsiteY0" fmla="*/ 1727200 h 1727200"/>
                <a:gd name="connsiteX1" fmla="*/ 834571 w 2786743"/>
                <a:gd name="connsiteY1" fmla="*/ 1440543 h 1727200"/>
                <a:gd name="connsiteX2" fmla="*/ 1418771 w 2786743"/>
                <a:gd name="connsiteY2" fmla="*/ 1 h 1727200"/>
                <a:gd name="connsiteX3" fmla="*/ 1970314 w 2786743"/>
                <a:gd name="connsiteY3" fmla="*/ 1444172 h 1727200"/>
                <a:gd name="connsiteX4" fmla="*/ 2786743 w 2786743"/>
                <a:gd name="connsiteY4" fmla="*/ 1709058 h 1727200"/>
                <a:gd name="connsiteX0" fmla="*/ 0 w 2823029"/>
                <a:gd name="connsiteY0" fmla="*/ 1727200 h 1741715"/>
                <a:gd name="connsiteX1" fmla="*/ 834571 w 2823029"/>
                <a:gd name="connsiteY1" fmla="*/ 1440543 h 1741715"/>
                <a:gd name="connsiteX2" fmla="*/ 1418771 w 2823029"/>
                <a:gd name="connsiteY2" fmla="*/ 1 h 1741715"/>
                <a:gd name="connsiteX3" fmla="*/ 1970314 w 2823029"/>
                <a:gd name="connsiteY3" fmla="*/ 1444172 h 1741715"/>
                <a:gd name="connsiteX4" fmla="*/ 2823029 w 2823029"/>
                <a:gd name="connsiteY4" fmla="*/ 1741715 h 1741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3029" h="1741715">
                  <a:moveTo>
                    <a:pt x="0" y="1727200"/>
                  </a:moveTo>
                  <a:cubicBezTo>
                    <a:pt x="296031" y="1699985"/>
                    <a:pt x="598109" y="1728409"/>
                    <a:pt x="834571" y="1440543"/>
                  </a:cubicBezTo>
                  <a:cubicBezTo>
                    <a:pt x="1071033" y="1152677"/>
                    <a:pt x="1229481" y="-604"/>
                    <a:pt x="1418771" y="1"/>
                  </a:cubicBezTo>
                  <a:cubicBezTo>
                    <a:pt x="1608062" y="606"/>
                    <a:pt x="1742319" y="1159329"/>
                    <a:pt x="1970314" y="1444172"/>
                  </a:cubicBezTo>
                  <a:cubicBezTo>
                    <a:pt x="2198309" y="1729015"/>
                    <a:pt x="2429026" y="1697265"/>
                    <a:pt x="2823029" y="1741715"/>
                  </a:cubicBezTo>
                </a:path>
              </a:pathLst>
            </a:custGeom>
            <a:solidFill>
              <a:srgbClr val="92D050">
                <a:alpha val="40000"/>
              </a:srgbClr>
            </a:solidFill>
            <a:ln w="317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8A755F0-6972-589C-1557-C29CE3308977}"/>
              </a:ext>
            </a:extLst>
          </p:cNvPr>
          <p:cNvGrpSpPr/>
          <p:nvPr/>
        </p:nvGrpSpPr>
        <p:grpSpPr>
          <a:xfrm>
            <a:off x="7565334" y="2799103"/>
            <a:ext cx="1933438" cy="442687"/>
            <a:chOff x="60773" y="3294534"/>
            <a:chExt cx="2992016" cy="685063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28845DA6-2731-0E8C-9FAC-5BCD5CD90C2A}"/>
                </a:ext>
              </a:extLst>
            </p:cNvPr>
            <p:cNvCxnSpPr/>
            <p:nvPr/>
          </p:nvCxnSpPr>
          <p:spPr>
            <a:xfrm>
              <a:off x="60773" y="3979597"/>
              <a:ext cx="299201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12E99D88-34B5-AF5C-0B35-8AAD1C96C523}"/>
                </a:ext>
              </a:extLst>
            </p:cNvPr>
            <p:cNvCxnSpPr/>
            <p:nvPr/>
          </p:nvCxnSpPr>
          <p:spPr>
            <a:xfrm>
              <a:off x="60773" y="3294534"/>
              <a:ext cx="2992016" cy="0"/>
            </a:xfrm>
            <a:prstGeom prst="line">
              <a:avLst/>
            </a:prstGeom>
            <a:ln w="254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DC5E57AF-4835-2011-2C62-DCC18FD6CC3C}"/>
                </a:ext>
              </a:extLst>
            </p:cNvPr>
            <p:cNvSpPr/>
            <p:nvPr/>
          </p:nvSpPr>
          <p:spPr>
            <a:xfrm>
              <a:off x="60773" y="3427586"/>
              <a:ext cx="2921000" cy="552011"/>
            </a:xfrm>
            <a:custGeom>
              <a:avLst/>
              <a:gdLst>
                <a:gd name="connsiteX0" fmla="*/ 0 w 2921000"/>
                <a:gd name="connsiteY0" fmla="*/ 552011 h 552011"/>
                <a:gd name="connsiteX1" fmla="*/ 616857 w 2921000"/>
                <a:gd name="connsiteY1" fmla="*/ 80296 h 552011"/>
                <a:gd name="connsiteX2" fmla="*/ 2358572 w 2921000"/>
                <a:gd name="connsiteY2" fmla="*/ 44011 h 552011"/>
                <a:gd name="connsiteX3" fmla="*/ 2921000 w 2921000"/>
                <a:gd name="connsiteY3" fmla="*/ 530239 h 552011"/>
                <a:gd name="connsiteX0" fmla="*/ 0 w 2921000"/>
                <a:gd name="connsiteY0" fmla="*/ 552011 h 552011"/>
                <a:gd name="connsiteX1" fmla="*/ 616857 w 2921000"/>
                <a:gd name="connsiteY1" fmla="*/ 80296 h 552011"/>
                <a:gd name="connsiteX2" fmla="*/ 2358572 w 2921000"/>
                <a:gd name="connsiteY2" fmla="*/ 44011 h 552011"/>
                <a:gd name="connsiteX3" fmla="*/ 2921000 w 2921000"/>
                <a:gd name="connsiteY3" fmla="*/ 530239 h 552011"/>
                <a:gd name="connsiteX0" fmla="*/ 0 w 2921000"/>
                <a:gd name="connsiteY0" fmla="*/ 552011 h 552011"/>
                <a:gd name="connsiteX1" fmla="*/ 616857 w 2921000"/>
                <a:gd name="connsiteY1" fmla="*/ 80296 h 552011"/>
                <a:gd name="connsiteX2" fmla="*/ 2358572 w 2921000"/>
                <a:gd name="connsiteY2" fmla="*/ 44011 h 552011"/>
                <a:gd name="connsiteX3" fmla="*/ 2921000 w 2921000"/>
                <a:gd name="connsiteY3" fmla="*/ 530239 h 552011"/>
                <a:gd name="connsiteX0" fmla="*/ 0 w 2921000"/>
                <a:gd name="connsiteY0" fmla="*/ 552011 h 552011"/>
                <a:gd name="connsiteX1" fmla="*/ 616857 w 2921000"/>
                <a:gd name="connsiteY1" fmla="*/ 80296 h 552011"/>
                <a:gd name="connsiteX2" fmla="*/ 2358572 w 2921000"/>
                <a:gd name="connsiteY2" fmla="*/ 44011 h 552011"/>
                <a:gd name="connsiteX3" fmla="*/ 2921000 w 2921000"/>
                <a:gd name="connsiteY3" fmla="*/ 530239 h 552011"/>
                <a:gd name="connsiteX0" fmla="*/ 0 w 2921000"/>
                <a:gd name="connsiteY0" fmla="*/ 552011 h 552011"/>
                <a:gd name="connsiteX1" fmla="*/ 616857 w 2921000"/>
                <a:gd name="connsiteY1" fmla="*/ 80296 h 552011"/>
                <a:gd name="connsiteX2" fmla="*/ 2358572 w 2921000"/>
                <a:gd name="connsiteY2" fmla="*/ 44011 h 552011"/>
                <a:gd name="connsiteX3" fmla="*/ 2921000 w 2921000"/>
                <a:gd name="connsiteY3" fmla="*/ 530239 h 552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1000" h="552011">
                  <a:moveTo>
                    <a:pt x="0" y="552011"/>
                  </a:moveTo>
                  <a:cubicBezTo>
                    <a:pt x="111881" y="358487"/>
                    <a:pt x="223762" y="164963"/>
                    <a:pt x="616857" y="80296"/>
                  </a:cubicBezTo>
                  <a:cubicBezTo>
                    <a:pt x="1009952" y="-4371"/>
                    <a:pt x="1974548" y="-30979"/>
                    <a:pt x="2358572" y="44011"/>
                  </a:cubicBezTo>
                  <a:cubicBezTo>
                    <a:pt x="2670025" y="151658"/>
                    <a:pt x="2810027" y="339134"/>
                    <a:pt x="2921000" y="530239"/>
                  </a:cubicBezTo>
                </a:path>
              </a:pathLst>
            </a:custGeom>
            <a:solidFill>
              <a:srgbClr val="FFC000">
                <a:alpha val="40000"/>
              </a:srgbClr>
            </a:solidFill>
            <a:ln w="317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4BB218D-76E4-7C14-11B6-2014E39B0795}"/>
              </a:ext>
            </a:extLst>
          </p:cNvPr>
          <p:cNvGrpSpPr/>
          <p:nvPr/>
        </p:nvGrpSpPr>
        <p:grpSpPr>
          <a:xfrm>
            <a:off x="9637486" y="2799103"/>
            <a:ext cx="2500064" cy="452137"/>
            <a:chOff x="-413164" y="3294534"/>
            <a:chExt cx="3868876" cy="699687"/>
          </a:xfrm>
        </p:grpSpPr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DB6E2B82-B5FB-1CEF-98A9-39D5869A43B0}"/>
                </a:ext>
              </a:extLst>
            </p:cNvPr>
            <p:cNvCxnSpPr/>
            <p:nvPr/>
          </p:nvCxnSpPr>
          <p:spPr>
            <a:xfrm>
              <a:off x="60773" y="3979597"/>
              <a:ext cx="299201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2DDE98C6-2AC3-B9E2-FDC9-D46C86757598}"/>
                </a:ext>
              </a:extLst>
            </p:cNvPr>
            <p:cNvCxnSpPr/>
            <p:nvPr/>
          </p:nvCxnSpPr>
          <p:spPr>
            <a:xfrm>
              <a:off x="60773" y="3294534"/>
              <a:ext cx="2992016" cy="0"/>
            </a:xfrm>
            <a:prstGeom prst="line">
              <a:avLst/>
            </a:prstGeom>
            <a:ln w="254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DF35F45D-6513-8002-3F79-3287D859EAF3}"/>
                </a:ext>
              </a:extLst>
            </p:cNvPr>
            <p:cNvSpPr/>
            <p:nvPr/>
          </p:nvSpPr>
          <p:spPr>
            <a:xfrm>
              <a:off x="60773" y="3427586"/>
              <a:ext cx="2921001" cy="552011"/>
            </a:xfrm>
            <a:custGeom>
              <a:avLst/>
              <a:gdLst>
                <a:gd name="connsiteX0" fmla="*/ 0 w 2921000"/>
                <a:gd name="connsiteY0" fmla="*/ 552011 h 552011"/>
                <a:gd name="connsiteX1" fmla="*/ 616857 w 2921000"/>
                <a:gd name="connsiteY1" fmla="*/ 80296 h 552011"/>
                <a:gd name="connsiteX2" fmla="*/ 2358572 w 2921000"/>
                <a:gd name="connsiteY2" fmla="*/ 44011 h 552011"/>
                <a:gd name="connsiteX3" fmla="*/ 2921000 w 2921000"/>
                <a:gd name="connsiteY3" fmla="*/ 530239 h 552011"/>
                <a:gd name="connsiteX0" fmla="*/ 0 w 2921000"/>
                <a:gd name="connsiteY0" fmla="*/ 552011 h 552011"/>
                <a:gd name="connsiteX1" fmla="*/ 616857 w 2921000"/>
                <a:gd name="connsiteY1" fmla="*/ 80296 h 552011"/>
                <a:gd name="connsiteX2" fmla="*/ 2358572 w 2921000"/>
                <a:gd name="connsiteY2" fmla="*/ 44011 h 552011"/>
                <a:gd name="connsiteX3" fmla="*/ 2921000 w 2921000"/>
                <a:gd name="connsiteY3" fmla="*/ 530239 h 552011"/>
                <a:gd name="connsiteX0" fmla="*/ 0 w 2921000"/>
                <a:gd name="connsiteY0" fmla="*/ 552011 h 552011"/>
                <a:gd name="connsiteX1" fmla="*/ 616857 w 2921000"/>
                <a:gd name="connsiteY1" fmla="*/ 80296 h 552011"/>
                <a:gd name="connsiteX2" fmla="*/ 2358572 w 2921000"/>
                <a:gd name="connsiteY2" fmla="*/ 44011 h 552011"/>
                <a:gd name="connsiteX3" fmla="*/ 2921000 w 2921000"/>
                <a:gd name="connsiteY3" fmla="*/ 530239 h 552011"/>
                <a:gd name="connsiteX0" fmla="*/ 0 w 2921000"/>
                <a:gd name="connsiteY0" fmla="*/ 552011 h 552011"/>
                <a:gd name="connsiteX1" fmla="*/ 616857 w 2921000"/>
                <a:gd name="connsiteY1" fmla="*/ 80296 h 552011"/>
                <a:gd name="connsiteX2" fmla="*/ 2358572 w 2921000"/>
                <a:gd name="connsiteY2" fmla="*/ 44011 h 552011"/>
                <a:gd name="connsiteX3" fmla="*/ 2921000 w 2921000"/>
                <a:gd name="connsiteY3" fmla="*/ 530239 h 552011"/>
                <a:gd name="connsiteX0" fmla="*/ 0 w 2921000"/>
                <a:gd name="connsiteY0" fmla="*/ 552011 h 552011"/>
                <a:gd name="connsiteX1" fmla="*/ 616857 w 2921000"/>
                <a:gd name="connsiteY1" fmla="*/ 80296 h 552011"/>
                <a:gd name="connsiteX2" fmla="*/ 2358572 w 2921000"/>
                <a:gd name="connsiteY2" fmla="*/ 44011 h 552011"/>
                <a:gd name="connsiteX3" fmla="*/ 2921000 w 2921000"/>
                <a:gd name="connsiteY3" fmla="*/ 530239 h 552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1000" h="552011">
                  <a:moveTo>
                    <a:pt x="0" y="552011"/>
                  </a:moveTo>
                  <a:cubicBezTo>
                    <a:pt x="111881" y="358487"/>
                    <a:pt x="223762" y="164963"/>
                    <a:pt x="616857" y="80296"/>
                  </a:cubicBezTo>
                  <a:cubicBezTo>
                    <a:pt x="1009952" y="-4371"/>
                    <a:pt x="1974548" y="-30979"/>
                    <a:pt x="2358572" y="44011"/>
                  </a:cubicBezTo>
                  <a:cubicBezTo>
                    <a:pt x="2670025" y="151658"/>
                    <a:pt x="2810027" y="339134"/>
                    <a:pt x="2921000" y="530239"/>
                  </a:cubicBezTo>
                </a:path>
              </a:pathLst>
            </a:custGeom>
            <a:solidFill>
              <a:srgbClr val="FFC000">
                <a:alpha val="40000"/>
              </a:srgbClr>
            </a:solidFill>
            <a:ln w="317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BB2B9D98-5DB8-A411-9C5C-760F263C9828}"/>
                </a:ext>
              </a:extLst>
            </p:cNvPr>
            <p:cNvSpPr/>
            <p:nvPr/>
          </p:nvSpPr>
          <p:spPr>
            <a:xfrm>
              <a:off x="-413164" y="3442210"/>
              <a:ext cx="3868876" cy="552011"/>
            </a:xfrm>
            <a:custGeom>
              <a:avLst/>
              <a:gdLst>
                <a:gd name="connsiteX0" fmla="*/ 0 w 2921000"/>
                <a:gd name="connsiteY0" fmla="*/ 552011 h 552011"/>
                <a:gd name="connsiteX1" fmla="*/ 616857 w 2921000"/>
                <a:gd name="connsiteY1" fmla="*/ 80296 h 552011"/>
                <a:gd name="connsiteX2" fmla="*/ 2358572 w 2921000"/>
                <a:gd name="connsiteY2" fmla="*/ 44011 h 552011"/>
                <a:gd name="connsiteX3" fmla="*/ 2921000 w 2921000"/>
                <a:gd name="connsiteY3" fmla="*/ 530239 h 552011"/>
                <a:gd name="connsiteX0" fmla="*/ 0 w 2921000"/>
                <a:gd name="connsiteY0" fmla="*/ 552011 h 552011"/>
                <a:gd name="connsiteX1" fmla="*/ 616857 w 2921000"/>
                <a:gd name="connsiteY1" fmla="*/ 80296 h 552011"/>
                <a:gd name="connsiteX2" fmla="*/ 2358572 w 2921000"/>
                <a:gd name="connsiteY2" fmla="*/ 44011 h 552011"/>
                <a:gd name="connsiteX3" fmla="*/ 2921000 w 2921000"/>
                <a:gd name="connsiteY3" fmla="*/ 530239 h 552011"/>
                <a:gd name="connsiteX0" fmla="*/ 0 w 2921000"/>
                <a:gd name="connsiteY0" fmla="*/ 552011 h 552011"/>
                <a:gd name="connsiteX1" fmla="*/ 616857 w 2921000"/>
                <a:gd name="connsiteY1" fmla="*/ 80296 h 552011"/>
                <a:gd name="connsiteX2" fmla="*/ 2358572 w 2921000"/>
                <a:gd name="connsiteY2" fmla="*/ 44011 h 552011"/>
                <a:gd name="connsiteX3" fmla="*/ 2921000 w 2921000"/>
                <a:gd name="connsiteY3" fmla="*/ 530239 h 552011"/>
                <a:gd name="connsiteX0" fmla="*/ 0 w 2921000"/>
                <a:gd name="connsiteY0" fmla="*/ 552011 h 552011"/>
                <a:gd name="connsiteX1" fmla="*/ 616857 w 2921000"/>
                <a:gd name="connsiteY1" fmla="*/ 80296 h 552011"/>
                <a:gd name="connsiteX2" fmla="*/ 2358572 w 2921000"/>
                <a:gd name="connsiteY2" fmla="*/ 44011 h 552011"/>
                <a:gd name="connsiteX3" fmla="*/ 2921000 w 2921000"/>
                <a:gd name="connsiteY3" fmla="*/ 530239 h 552011"/>
                <a:gd name="connsiteX0" fmla="*/ 0 w 2921000"/>
                <a:gd name="connsiteY0" fmla="*/ 552011 h 552011"/>
                <a:gd name="connsiteX1" fmla="*/ 616857 w 2921000"/>
                <a:gd name="connsiteY1" fmla="*/ 80296 h 552011"/>
                <a:gd name="connsiteX2" fmla="*/ 2358572 w 2921000"/>
                <a:gd name="connsiteY2" fmla="*/ 44011 h 552011"/>
                <a:gd name="connsiteX3" fmla="*/ 2921000 w 2921000"/>
                <a:gd name="connsiteY3" fmla="*/ 530239 h 552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1000" h="552011">
                  <a:moveTo>
                    <a:pt x="0" y="552011"/>
                  </a:moveTo>
                  <a:cubicBezTo>
                    <a:pt x="111881" y="358487"/>
                    <a:pt x="223762" y="164963"/>
                    <a:pt x="616857" y="80296"/>
                  </a:cubicBezTo>
                  <a:cubicBezTo>
                    <a:pt x="1009952" y="-4371"/>
                    <a:pt x="1974548" y="-30979"/>
                    <a:pt x="2358572" y="44011"/>
                  </a:cubicBezTo>
                  <a:cubicBezTo>
                    <a:pt x="2670025" y="151658"/>
                    <a:pt x="2810027" y="339134"/>
                    <a:pt x="2921000" y="530239"/>
                  </a:cubicBezTo>
                </a:path>
              </a:pathLst>
            </a:custGeom>
            <a:solidFill>
              <a:srgbClr val="FFC000">
                <a:alpha val="40000"/>
              </a:srgbClr>
            </a:solidFill>
            <a:ln w="317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箭头: 右 20">
            <a:extLst>
              <a:ext uri="{FF2B5EF4-FFF2-40B4-BE49-F238E27FC236}">
                <a16:creationId xmlns:a16="http://schemas.microsoft.com/office/drawing/2014/main" id="{EC92DE5C-A55D-9063-C364-B200F82067B5}"/>
              </a:ext>
            </a:extLst>
          </p:cNvPr>
          <p:cNvSpPr/>
          <p:nvPr/>
        </p:nvSpPr>
        <p:spPr>
          <a:xfrm>
            <a:off x="1495537" y="2102980"/>
            <a:ext cx="392619" cy="226982"/>
          </a:xfrm>
          <a:prstGeom prst="rightArrow">
            <a:avLst>
              <a:gd name="adj1" fmla="val 50000"/>
              <a:gd name="adj2" fmla="val 83333"/>
            </a:avLst>
          </a:prstGeom>
          <a:solidFill>
            <a:srgbClr val="92D050">
              <a:alpha val="4000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DADDD76E-0AE1-975B-D84C-1453F6E043DB}"/>
              </a:ext>
            </a:extLst>
          </p:cNvPr>
          <p:cNvSpPr/>
          <p:nvPr/>
        </p:nvSpPr>
        <p:spPr>
          <a:xfrm flipH="1">
            <a:off x="647692" y="2102980"/>
            <a:ext cx="392619" cy="226982"/>
          </a:xfrm>
          <a:prstGeom prst="rightArrow">
            <a:avLst>
              <a:gd name="adj1" fmla="val 50000"/>
              <a:gd name="adj2" fmla="val 83333"/>
            </a:avLst>
          </a:prstGeom>
          <a:solidFill>
            <a:srgbClr val="92D050">
              <a:alpha val="4000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5018B4C-BF19-532D-9ACA-949A5206D9AC}"/>
              </a:ext>
            </a:extLst>
          </p:cNvPr>
          <p:cNvGrpSpPr/>
          <p:nvPr/>
        </p:nvGrpSpPr>
        <p:grpSpPr>
          <a:xfrm>
            <a:off x="2732736" y="1646469"/>
            <a:ext cx="1933438" cy="1576865"/>
            <a:chOff x="2463642" y="2089750"/>
            <a:chExt cx="1933438" cy="1576865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E2778187-8E34-117B-E8C0-216D8C3ECF18}"/>
                </a:ext>
              </a:extLst>
            </p:cNvPr>
            <p:cNvGrpSpPr/>
            <p:nvPr/>
          </p:nvGrpSpPr>
          <p:grpSpPr>
            <a:xfrm>
              <a:off x="2463642" y="2089750"/>
              <a:ext cx="1933438" cy="1576865"/>
              <a:chOff x="60773" y="1539381"/>
              <a:chExt cx="2992016" cy="2440216"/>
            </a:xfrm>
          </p:grpSpPr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4A1054D1-0F1C-8AA9-C3E8-311B9F702D17}"/>
                  </a:ext>
                </a:extLst>
              </p:cNvPr>
              <p:cNvCxnSpPr/>
              <p:nvPr/>
            </p:nvCxnSpPr>
            <p:spPr>
              <a:xfrm>
                <a:off x="60773" y="3979597"/>
                <a:ext cx="299201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91D5D224-22DB-58BC-C94F-18AA00314202}"/>
                  </a:ext>
                </a:extLst>
              </p:cNvPr>
              <p:cNvCxnSpPr/>
              <p:nvPr/>
            </p:nvCxnSpPr>
            <p:spPr>
              <a:xfrm>
                <a:off x="60773" y="3294534"/>
                <a:ext cx="2992016" cy="0"/>
              </a:xfrm>
              <a:prstGeom prst="line">
                <a:avLst/>
              </a:prstGeom>
              <a:ln w="2540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2CC43D27-928F-34F4-CFF0-B07BDE3C9287}"/>
                  </a:ext>
                </a:extLst>
              </p:cNvPr>
              <p:cNvSpPr/>
              <p:nvPr/>
            </p:nvSpPr>
            <p:spPr>
              <a:xfrm>
                <a:off x="60773" y="3814020"/>
                <a:ext cx="2921001" cy="165577"/>
              </a:xfrm>
              <a:custGeom>
                <a:avLst/>
                <a:gdLst>
                  <a:gd name="connsiteX0" fmla="*/ 0 w 2921000"/>
                  <a:gd name="connsiteY0" fmla="*/ 552011 h 552011"/>
                  <a:gd name="connsiteX1" fmla="*/ 616857 w 2921000"/>
                  <a:gd name="connsiteY1" fmla="*/ 80296 h 552011"/>
                  <a:gd name="connsiteX2" fmla="*/ 2358572 w 2921000"/>
                  <a:gd name="connsiteY2" fmla="*/ 44011 h 552011"/>
                  <a:gd name="connsiteX3" fmla="*/ 2921000 w 2921000"/>
                  <a:gd name="connsiteY3" fmla="*/ 530239 h 552011"/>
                  <a:gd name="connsiteX0" fmla="*/ 0 w 2921000"/>
                  <a:gd name="connsiteY0" fmla="*/ 552011 h 552011"/>
                  <a:gd name="connsiteX1" fmla="*/ 616857 w 2921000"/>
                  <a:gd name="connsiteY1" fmla="*/ 80296 h 552011"/>
                  <a:gd name="connsiteX2" fmla="*/ 2358572 w 2921000"/>
                  <a:gd name="connsiteY2" fmla="*/ 44011 h 552011"/>
                  <a:gd name="connsiteX3" fmla="*/ 2921000 w 2921000"/>
                  <a:gd name="connsiteY3" fmla="*/ 530239 h 552011"/>
                  <a:gd name="connsiteX0" fmla="*/ 0 w 2921000"/>
                  <a:gd name="connsiteY0" fmla="*/ 552011 h 552011"/>
                  <a:gd name="connsiteX1" fmla="*/ 616857 w 2921000"/>
                  <a:gd name="connsiteY1" fmla="*/ 80296 h 552011"/>
                  <a:gd name="connsiteX2" fmla="*/ 2358572 w 2921000"/>
                  <a:gd name="connsiteY2" fmla="*/ 44011 h 552011"/>
                  <a:gd name="connsiteX3" fmla="*/ 2921000 w 2921000"/>
                  <a:gd name="connsiteY3" fmla="*/ 530239 h 552011"/>
                  <a:gd name="connsiteX0" fmla="*/ 0 w 2921000"/>
                  <a:gd name="connsiteY0" fmla="*/ 552011 h 552011"/>
                  <a:gd name="connsiteX1" fmla="*/ 616857 w 2921000"/>
                  <a:gd name="connsiteY1" fmla="*/ 80296 h 552011"/>
                  <a:gd name="connsiteX2" fmla="*/ 2358572 w 2921000"/>
                  <a:gd name="connsiteY2" fmla="*/ 44011 h 552011"/>
                  <a:gd name="connsiteX3" fmla="*/ 2921000 w 2921000"/>
                  <a:gd name="connsiteY3" fmla="*/ 530239 h 552011"/>
                  <a:gd name="connsiteX0" fmla="*/ 0 w 2921000"/>
                  <a:gd name="connsiteY0" fmla="*/ 552011 h 552011"/>
                  <a:gd name="connsiteX1" fmla="*/ 616857 w 2921000"/>
                  <a:gd name="connsiteY1" fmla="*/ 80296 h 552011"/>
                  <a:gd name="connsiteX2" fmla="*/ 2358572 w 2921000"/>
                  <a:gd name="connsiteY2" fmla="*/ 44011 h 552011"/>
                  <a:gd name="connsiteX3" fmla="*/ 2921000 w 2921000"/>
                  <a:gd name="connsiteY3" fmla="*/ 530239 h 552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1000" h="552011">
                    <a:moveTo>
                      <a:pt x="0" y="552011"/>
                    </a:moveTo>
                    <a:cubicBezTo>
                      <a:pt x="111881" y="358487"/>
                      <a:pt x="223762" y="164963"/>
                      <a:pt x="616857" y="80296"/>
                    </a:cubicBezTo>
                    <a:cubicBezTo>
                      <a:pt x="1009952" y="-4371"/>
                      <a:pt x="1974548" y="-30979"/>
                      <a:pt x="2358572" y="44011"/>
                    </a:cubicBezTo>
                    <a:cubicBezTo>
                      <a:pt x="2670025" y="151658"/>
                      <a:pt x="2810027" y="339134"/>
                      <a:pt x="2921000" y="530239"/>
                    </a:cubicBezTo>
                  </a:path>
                </a:pathLst>
              </a:custGeom>
              <a:solidFill>
                <a:srgbClr val="FFC000">
                  <a:alpha val="40000"/>
                </a:srgbClr>
              </a:solidFill>
              <a:ln w="317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085CAE9C-BDED-1AE1-5AB3-9C4469DCCB06}"/>
                  </a:ext>
                </a:extLst>
              </p:cNvPr>
              <p:cNvSpPr/>
              <p:nvPr/>
            </p:nvSpPr>
            <p:spPr>
              <a:xfrm>
                <a:off x="229760" y="1539381"/>
                <a:ext cx="2823029" cy="1741715"/>
              </a:xfrm>
              <a:custGeom>
                <a:avLst/>
                <a:gdLst>
                  <a:gd name="connsiteX0" fmla="*/ 0 w 2779486"/>
                  <a:gd name="connsiteY0" fmla="*/ 1698384 h 1709270"/>
                  <a:gd name="connsiteX1" fmla="*/ 827314 w 2779486"/>
                  <a:gd name="connsiteY1" fmla="*/ 1440755 h 1709270"/>
                  <a:gd name="connsiteX2" fmla="*/ 1411514 w 2779486"/>
                  <a:gd name="connsiteY2" fmla="*/ 213 h 1709270"/>
                  <a:gd name="connsiteX3" fmla="*/ 1763486 w 2779486"/>
                  <a:gd name="connsiteY3" fmla="*/ 1335527 h 1709270"/>
                  <a:gd name="connsiteX4" fmla="*/ 2779486 w 2779486"/>
                  <a:gd name="connsiteY4" fmla="*/ 1709270 h 1709270"/>
                  <a:gd name="connsiteX0" fmla="*/ 0 w 2779486"/>
                  <a:gd name="connsiteY0" fmla="*/ 1698261 h 1709147"/>
                  <a:gd name="connsiteX1" fmla="*/ 827314 w 2779486"/>
                  <a:gd name="connsiteY1" fmla="*/ 1440632 h 1709147"/>
                  <a:gd name="connsiteX2" fmla="*/ 1411514 w 2779486"/>
                  <a:gd name="connsiteY2" fmla="*/ 90 h 1709147"/>
                  <a:gd name="connsiteX3" fmla="*/ 1839686 w 2779486"/>
                  <a:gd name="connsiteY3" fmla="*/ 1371690 h 1709147"/>
                  <a:gd name="connsiteX4" fmla="*/ 2779486 w 2779486"/>
                  <a:gd name="connsiteY4" fmla="*/ 1709147 h 1709147"/>
                  <a:gd name="connsiteX0" fmla="*/ 0 w 2779486"/>
                  <a:gd name="connsiteY0" fmla="*/ 1698172 h 1709058"/>
                  <a:gd name="connsiteX1" fmla="*/ 827314 w 2779486"/>
                  <a:gd name="connsiteY1" fmla="*/ 1440543 h 1709058"/>
                  <a:gd name="connsiteX2" fmla="*/ 1411514 w 2779486"/>
                  <a:gd name="connsiteY2" fmla="*/ 1 h 1709058"/>
                  <a:gd name="connsiteX3" fmla="*/ 1934029 w 2779486"/>
                  <a:gd name="connsiteY3" fmla="*/ 1436915 h 1709058"/>
                  <a:gd name="connsiteX4" fmla="*/ 2779486 w 2779486"/>
                  <a:gd name="connsiteY4" fmla="*/ 1709058 h 1709058"/>
                  <a:gd name="connsiteX0" fmla="*/ 0 w 2779486"/>
                  <a:gd name="connsiteY0" fmla="*/ 1698172 h 1709058"/>
                  <a:gd name="connsiteX1" fmla="*/ 827314 w 2779486"/>
                  <a:gd name="connsiteY1" fmla="*/ 1440543 h 1709058"/>
                  <a:gd name="connsiteX2" fmla="*/ 1411514 w 2779486"/>
                  <a:gd name="connsiteY2" fmla="*/ 1 h 1709058"/>
                  <a:gd name="connsiteX3" fmla="*/ 1963057 w 2779486"/>
                  <a:gd name="connsiteY3" fmla="*/ 1444172 h 1709058"/>
                  <a:gd name="connsiteX4" fmla="*/ 2779486 w 2779486"/>
                  <a:gd name="connsiteY4" fmla="*/ 1709058 h 1709058"/>
                  <a:gd name="connsiteX0" fmla="*/ 0 w 2779486"/>
                  <a:gd name="connsiteY0" fmla="*/ 1698172 h 1709058"/>
                  <a:gd name="connsiteX1" fmla="*/ 827314 w 2779486"/>
                  <a:gd name="connsiteY1" fmla="*/ 1440543 h 1709058"/>
                  <a:gd name="connsiteX2" fmla="*/ 1411514 w 2779486"/>
                  <a:gd name="connsiteY2" fmla="*/ 1 h 1709058"/>
                  <a:gd name="connsiteX3" fmla="*/ 1963057 w 2779486"/>
                  <a:gd name="connsiteY3" fmla="*/ 1444172 h 1709058"/>
                  <a:gd name="connsiteX4" fmla="*/ 2779486 w 2779486"/>
                  <a:gd name="connsiteY4" fmla="*/ 1709058 h 1709058"/>
                  <a:gd name="connsiteX0" fmla="*/ 0 w 2786743"/>
                  <a:gd name="connsiteY0" fmla="*/ 1727200 h 1727200"/>
                  <a:gd name="connsiteX1" fmla="*/ 834571 w 2786743"/>
                  <a:gd name="connsiteY1" fmla="*/ 1440543 h 1727200"/>
                  <a:gd name="connsiteX2" fmla="*/ 1418771 w 2786743"/>
                  <a:gd name="connsiteY2" fmla="*/ 1 h 1727200"/>
                  <a:gd name="connsiteX3" fmla="*/ 1970314 w 2786743"/>
                  <a:gd name="connsiteY3" fmla="*/ 1444172 h 1727200"/>
                  <a:gd name="connsiteX4" fmla="*/ 2786743 w 2786743"/>
                  <a:gd name="connsiteY4" fmla="*/ 1709058 h 1727200"/>
                  <a:gd name="connsiteX0" fmla="*/ 0 w 2823029"/>
                  <a:gd name="connsiteY0" fmla="*/ 1727200 h 1741715"/>
                  <a:gd name="connsiteX1" fmla="*/ 834571 w 2823029"/>
                  <a:gd name="connsiteY1" fmla="*/ 1440543 h 1741715"/>
                  <a:gd name="connsiteX2" fmla="*/ 1418771 w 2823029"/>
                  <a:gd name="connsiteY2" fmla="*/ 1 h 1741715"/>
                  <a:gd name="connsiteX3" fmla="*/ 1970314 w 2823029"/>
                  <a:gd name="connsiteY3" fmla="*/ 1444172 h 1741715"/>
                  <a:gd name="connsiteX4" fmla="*/ 2823029 w 2823029"/>
                  <a:gd name="connsiteY4" fmla="*/ 1741715 h 1741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3029" h="1741715">
                    <a:moveTo>
                      <a:pt x="0" y="1727200"/>
                    </a:moveTo>
                    <a:cubicBezTo>
                      <a:pt x="296031" y="1699985"/>
                      <a:pt x="598109" y="1728409"/>
                      <a:pt x="834571" y="1440543"/>
                    </a:cubicBezTo>
                    <a:cubicBezTo>
                      <a:pt x="1071033" y="1152677"/>
                      <a:pt x="1229481" y="-604"/>
                      <a:pt x="1418771" y="1"/>
                    </a:cubicBezTo>
                    <a:cubicBezTo>
                      <a:pt x="1608062" y="606"/>
                      <a:pt x="1742319" y="1159329"/>
                      <a:pt x="1970314" y="1444172"/>
                    </a:cubicBezTo>
                    <a:cubicBezTo>
                      <a:pt x="2198309" y="1729015"/>
                      <a:pt x="2429026" y="1697265"/>
                      <a:pt x="2823029" y="1741715"/>
                    </a:cubicBezTo>
                  </a:path>
                </a:pathLst>
              </a:custGeom>
              <a:solidFill>
                <a:srgbClr val="92D050">
                  <a:alpha val="40000"/>
                </a:srgbClr>
              </a:solidFill>
              <a:ln w="317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5" name="箭头: 右 24">
              <a:extLst>
                <a:ext uri="{FF2B5EF4-FFF2-40B4-BE49-F238E27FC236}">
                  <a16:creationId xmlns:a16="http://schemas.microsoft.com/office/drawing/2014/main" id="{DD296619-FEA3-2385-79EB-541D1CDF8B95}"/>
                </a:ext>
              </a:extLst>
            </p:cNvPr>
            <p:cNvSpPr/>
            <p:nvPr/>
          </p:nvSpPr>
          <p:spPr>
            <a:xfrm rot="5400000">
              <a:off x="3288650" y="3174141"/>
              <a:ext cx="392619" cy="226982"/>
            </a:xfrm>
            <a:prstGeom prst="rightArrow">
              <a:avLst>
                <a:gd name="adj1" fmla="val 50000"/>
                <a:gd name="adj2" fmla="val 83333"/>
              </a:avLst>
            </a:prstGeom>
            <a:noFill/>
            <a:ln w="25400">
              <a:solidFill>
                <a:srgbClr val="0058D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6BEB96D7-0B07-E59C-1812-6AB5D478FA2A}"/>
              </a:ext>
            </a:extLst>
          </p:cNvPr>
          <p:cNvGrpSpPr/>
          <p:nvPr/>
        </p:nvGrpSpPr>
        <p:grpSpPr>
          <a:xfrm>
            <a:off x="5279236" y="1667003"/>
            <a:ext cx="1939782" cy="1576865"/>
            <a:chOff x="5416306" y="2134484"/>
            <a:chExt cx="1939782" cy="1576865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51FB6CB7-EDBE-A474-1EC3-6EFD34DDF155}"/>
                </a:ext>
              </a:extLst>
            </p:cNvPr>
            <p:cNvGrpSpPr/>
            <p:nvPr/>
          </p:nvGrpSpPr>
          <p:grpSpPr>
            <a:xfrm>
              <a:off x="5416306" y="2134484"/>
              <a:ext cx="1939782" cy="1576865"/>
              <a:chOff x="60773" y="1539381"/>
              <a:chExt cx="3001833" cy="2440216"/>
            </a:xfrm>
          </p:grpSpPr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82245C64-9AF4-22CF-0697-4D44BC86D382}"/>
                  </a:ext>
                </a:extLst>
              </p:cNvPr>
              <p:cNvCxnSpPr/>
              <p:nvPr/>
            </p:nvCxnSpPr>
            <p:spPr>
              <a:xfrm>
                <a:off x="60773" y="3979597"/>
                <a:ext cx="299201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C03E9CB7-2BE6-9483-2EC3-3C83122A4636}"/>
                  </a:ext>
                </a:extLst>
              </p:cNvPr>
              <p:cNvCxnSpPr/>
              <p:nvPr/>
            </p:nvCxnSpPr>
            <p:spPr>
              <a:xfrm>
                <a:off x="60773" y="3294534"/>
                <a:ext cx="2992016" cy="0"/>
              </a:xfrm>
              <a:prstGeom prst="line">
                <a:avLst/>
              </a:prstGeom>
              <a:ln w="2540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FD08F8F6-313C-C504-6769-C2452952E2C5}"/>
                  </a:ext>
                </a:extLst>
              </p:cNvPr>
              <p:cNvSpPr/>
              <p:nvPr/>
            </p:nvSpPr>
            <p:spPr>
              <a:xfrm>
                <a:off x="60773" y="3427586"/>
                <a:ext cx="2921000" cy="552011"/>
              </a:xfrm>
              <a:custGeom>
                <a:avLst/>
                <a:gdLst>
                  <a:gd name="connsiteX0" fmla="*/ 0 w 2921000"/>
                  <a:gd name="connsiteY0" fmla="*/ 552011 h 552011"/>
                  <a:gd name="connsiteX1" fmla="*/ 616857 w 2921000"/>
                  <a:gd name="connsiteY1" fmla="*/ 80296 h 552011"/>
                  <a:gd name="connsiteX2" fmla="*/ 2358572 w 2921000"/>
                  <a:gd name="connsiteY2" fmla="*/ 44011 h 552011"/>
                  <a:gd name="connsiteX3" fmla="*/ 2921000 w 2921000"/>
                  <a:gd name="connsiteY3" fmla="*/ 530239 h 552011"/>
                  <a:gd name="connsiteX0" fmla="*/ 0 w 2921000"/>
                  <a:gd name="connsiteY0" fmla="*/ 552011 h 552011"/>
                  <a:gd name="connsiteX1" fmla="*/ 616857 w 2921000"/>
                  <a:gd name="connsiteY1" fmla="*/ 80296 h 552011"/>
                  <a:gd name="connsiteX2" fmla="*/ 2358572 w 2921000"/>
                  <a:gd name="connsiteY2" fmla="*/ 44011 h 552011"/>
                  <a:gd name="connsiteX3" fmla="*/ 2921000 w 2921000"/>
                  <a:gd name="connsiteY3" fmla="*/ 530239 h 552011"/>
                  <a:gd name="connsiteX0" fmla="*/ 0 w 2921000"/>
                  <a:gd name="connsiteY0" fmla="*/ 552011 h 552011"/>
                  <a:gd name="connsiteX1" fmla="*/ 616857 w 2921000"/>
                  <a:gd name="connsiteY1" fmla="*/ 80296 h 552011"/>
                  <a:gd name="connsiteX2" fmla="*/ 2358572 w 2921000"/>
                  <a:gd name="connsiteY2" fmla="*/ 44011 h 552011"/>
                  <a:gd name="connsiteX3" fmla="*/ 2921000 w 2921000"/>
                  <a:gd name="connsiteY3" fmla="*/ 530239 h 552011"/>
                  <a:gd name="connsiteX0" fmla="*/ 0 w 2921000"/>
                  <a:gd name="connsiteY0" fmla="*/ 552011 h 552011"/>
                  <a:gd name="connsiteX1" fmla="*/ 616857 w 2921000"/>
                  <a:gd name="connsiteY1" fmla="*/ 80296 h 552011"/>
                  <a:gd name="connsiteX2" fmla="*/ 2358572 w 2921000"/>
                  <a:gd name="connsiteY2" fmla="*/ 44011 h 552011"/>
                  <a:gd name="connsiteX3" fmla="*/ 2921000 w 2921000"/>
                  <a:gd name="connsiteY3" fmla="*/ 530239 h 552011"/>
                  <a:gd name="connsiteX0" fmla="*/ 0 w 2921000"/>
                  <a:gd name="connsiteY0" fmla="*/ 552011 h 552011"/>
                  <a:gd name="connsiteX1" fmla="*/ 616857 w 2921000"/>
                  <a:gd name="connsiteY1" fmla="*/ 80296 h 552011"/>
                  <a:gd name="connsiteX2" fmla="*/ 2358572 w 2921000"/>
                  <a:gd name="connsiteY2" fmla="*/ 44011 h 552011"/>
                  <a:gd name="connsiteX3" fmla="*/ 2921000 w 2921000"/>
                  <a:gd name="connsiteY3" fmla="*/ 530239 h 552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1000" h="552011">
                    <a:moveTo>
                      <a:pt x="0" y="552011"/>
                    </a:moveTo>
                    <a:cubicBezTo>
                      <a:pt x="111881" y="358487"/>
                      <a:pt x="223762" y="164963"/>
                      <a:pt x="616857" y="80296"/>
                    </a:cubicBezTo>
                    <a:cubicBezTo>
                      <a:pt x="1009952" y="-4371"/>
                      <a:pt x="1974548" y="-30979"/>
                      <a:pt x="2358572" y="44011"/>
                    </a:cubicBezTo>
                    <a:cubicBezTo>
                      <a:pt x="2670025" y="151658"/>
                      <a:pt x="2810027" y="339134"/>
                      <a:pt x="2921000" y="530239"/>
                    </a:cubicBezTo>
                  </a:path>
                </a:pathLst>
              </a:custGeom>
              <a:solidFill>
                <a:srgbClr val="FFC000">
                  <a:alpha val="40000"/>
                </a:srgbClr>
              </a:solidFill>
              <a:ln w="317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85CB7A1F-9C3A-A6D3-6FCC-52119871CB7F}"/>
                  </a:ext>
                </a:extLst>
              </p:cNvPr>
              <p:cNvSpPr/>
              <p:nvPr/>
            </p:nvSpPr>
            <p:spPr>
              <a:xfrm>
                <a:off x="229760" y="1539381"/>
                <a:ext cx="2823029" cy="1741715"/>
              </a:xfrm>
              <a:custGeom>
                <a:avLst/>
                <a:gdLst>
                  <a:gd name="connsiteX0" fmla="*/ 0 w 2779486"/>
                  <a:gd name="connsiteY0" fmla="*/ 1698384 h 1709270"/>
                  <a:gd name="connsiteX1" fmla="*/ 827314 w 2779486"/>
                  <a:gd name="connsiteY1" fmla="*/ 1440755 h 1709270"/>
                  <a:gd name="connsiteX2" fmla="*/ 1411514 w 2779486"/>
                  <a:gd name="connsiteY2" fmla="*/ 213 h 1709270"/>
                  <a:gd name="connsiteX3" fmla="*/ 1763486 w 2779486"/>
                  <a:gd name="connsiteY3" fmla="*/ 1335527 h 1709270"/>
                  <a:gd name="connsiteX4" fmla="*/ 2779486 w 2779486"/>
                  <a:gd name="connsiteY4" fmla="*/ 1709270 h 1709270"/>
                  <a:gd name="connsiteX0" fmla="*/ 0 w 2779486"/>
                  <a:gd name="connsiteY0" fmla="*/ 1698261 h 1709147"/>
                  <a:gd name="connsiteX1" fmla="*/ 827314 w 2779486"/>
                  <a:gd name="connsiteY1" fmla="*/ 1440632 h 1709147"/>
                  <a:gd name="connsiteX2" fmla="*/ 1411514 w 2779486"/>
                  <a:gd name="connsiteY2" fmla="*/ 90 h 1709147"/>
                  <a:gd name="connsiteX3" fmla="*/ 1839686 w 2779486"/>
                  <a:gd name="connsiteY3" fmla="*/ 1371690 h 1709147"/>
                  <a:gd name="connsiteX4" fmla="*/ 2779486 w 2779486"/>
                  <a:gd name="connsiteY4" fmla="*/ 1709147 h 1709147"/>
                  <a:gd name="connsiteX0" fmla="*/ 0 w 2779486"/>
                  <a:gd name="connsiteY0" fmla="*/ 1698172 h 1709058"/>
                  <a:gd name="connsiteX1" fmla="*/ 827314 w 2779486"/>
                  <a:gd name="connsiteY1" fmla="*/ 1440543 h 1709058"/>
                  <a:gd name="connsiteX2" fmla="*/ 1411514 w 2779486"/>
                  <a:gd name="connsiteY2" fmla="*/ 1 h 1709058"/>
                  <a:gd name="connsiteX3" fmla="*/ 1934029 w 2779486"/>
                  <a:gd name="connsiteY3" fmla="*/ 1436915 h 1709058"/>
                  <a:gd name="connsiteX4" fmla="*/ 2779486 w 2779486"/>
                  <a:gd name="connsiteY4" fmla="*/ 1709058 h 1709058"/>
                  <a:gd name="connsiteX0" fmla="*/ 0 w 2779486"/>
                  <a:gd name="connsiteY0" fmla="*/ 1698172 h 1709058"/>
                  <a:gd name="connsiteX1" fmla="*/ 827314 w 2779486"/>
                  <a:gd name="connsiteY1" fmla="*/ 1440543 h 1709058"/>
                  <a:gd name="connsiteX2" fmla="*/ 1411514 w 2779486"/>
                  <a:gd name="connsiteY2" fmla="*/ 1 h 1709058"/>
                  <a:gd name="connsiteX3" fmla="*/ 1963057 w 2779486"/>
                  <a:gd name="connsiteY3" fmla="*/ 1444172 h 1709058"/>
                  <a:gd name="connsiteX4" fmla="*/ 2779486 w 2779486"/>
                  <a:gd name="connsiteY4" fmla="*/ 1709058 h 1709058"/>
                  <a:gd name="connsiteX0" fmla="*/ 0 w 2779486"/>
                  <a:gd name="connsiteY0" fmla="*/ 1698172 h 1709058"/>
                  <a:gd name="connsiteX1" fmla="*/ 827314 w 2779486"/>
                  <a:gd name="connsiteY1" fmla="*/ 1440543 h 1709058"/>
                  <a:gd name="connsiteX2" fmla="*/ 1411514 w 2779486"/>
                  <a:gd name="connsiteY2" fmla="*/ 1 h 1709058"/>
                  <a:gd name="connsiteX3" fmla="*/ 1963057 w 2779486"/>
                  <a:gd name="connsiteY3" fmla="*/ 1444172 h 1709058"/>
                  <a:gd name="connsiteX4" fmla="*/ 2779486 w 2779486"/>
                  <a:gd name="connsiteY4" fmla="*/ 1709058 h 1709058"/>
                  <a:gd name="connsiteX0" fmla="*/ 0 w 2786743"/>
                  <a:gd name="connsiteY0" fmla="*/ 1727200 h 1727200"/>
                  <a:gd name="connsiteX1" fmla="*/ 834571 w 2786743"/>
                  <a:gd name="connsiteY1" fmla="*/ 1440543 h 1727200"/>
                  <a:gd name="connsiteX2" fmla="*/ 1418771 w 2786743"/>
                  <a:gd name="connsiteY2" fmla="*/ 1 h 1727200"/>
                  <a:gd name="connsiteX3" fmla="*/ 1970314 w 2786743"/>
                  <a:gd name="connsiteY3" fmla="*/ 1444172 h 1727200"/>
                  <a:gd name="connsiteX4" fmla="*/ 2786743 w 2786743"/>
                  <a:gd name="connsiteY4" fmla="*/ 1709058 h 1727200"/>
                  <a:gd name="connsiteX0" fmla="*/ 0 w 2823029"/>
                  <a:gd name="connsiteY0" fmla="*/ 1727200 h 1741715"/>
                  <a:gd name="connsiteX1" fmla="*/ 834571 w 2823029"/>
                  <a:gd name="connsiteY1" fmla="*/ 1440543 h 1741715"/>
                  <a:gd name="connsiteX2" fmla="*/ 1418771 w 2823029"/>
                  <a:gd name="connsiteY2" fmla="*/ 1 h 1741715"/>
                  <a:gd name="connsiteX3" fmla="*/ 1970314 w 2823029"/>
                  <a:gd name="connsiteY3" fmla="*/ 1444172 h 1741715"/>
                  <a:gd name="connsiteX4" fmla="*/ 2823029 w 2823029"/>
                  <a:gd name="connsiteY4" fmla="*/ 1741715 h 1741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3029" h="1741715">
                    <a:moveTo>
                      <a:pt x="0" y="1727200"/>
                    </a:moveTo>
                    <a:cubicBezTo>
                      <a:pt x="296031" y="1699985"/>
                      <a:pt x="598109" y="1728409"/>
                      <a:pt x="834571" y="1440543"/>
                    </a:cubicBezTo>
                    <a:cubicBezTo>
                      <a:pt x="1071033" y="1152677"/>
                      <a:pt x="1229481" y="-604"/>
                      <a:pt x="1418771" y="1"/>
                    </a:cubicBezTo>
                    <a:cubicBezTo>
                      <a:pt x="1608062" y="606"/>
                      <a:pt x="1742319" y="1159329"/>
                      <a:pt x="1970314" y="1444172"/>
                    </a:cubicBezTo>
                    <a:cubicBezTo>
                      <a:pt x="2198309" y="1729015"/>
                      <a:pt x="2429026" y="1697265"/>
                      <a:pt x="2823029" y="1741715"/>
                    </a:cubicBezTo>
                  </a:path>
                </a:pathLst>
              </a:custGeom>
              <a:solidFill>
                <a:srgbClr val="92D050">
                  <a:alpha val="40000"/>
                </a:srgbClr>
              </a:solidFill>
              <a:ln w="317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E048DDF0-E66F-E6B4-B55B-CFF2B99A6728}"/>
                  </a:ext>
                </a:extLst>
              </p:cNvPr>
              <p:cNvSpPr/>
              <p:nvPr/>
            </p:nvSpPr>
            <p:spPr>
              <a:xfrm>
                <a:off x="229760" y="2944884"/>
                <a:ext cx="2823029" cy="336209"/>
              </a:xfrm>
              <a:custGeom>
                <a:avLst/>
                <a:gdLst>
                  <a:gd name="connsiteX0" fmla="*/ 0 w 2779486"/>
                  <a:gd name="connsiteY0" fmla="*/ 1698384 h 1709270"/>
                  <a:gd name="connsiteX1" fmla="*/ 827314 w 2779486"/>
                  <a:gd name="connsiteY1" fmla="*/ 1440755 h 1709270"/>
                  <a:gd name="connsiteX2" fmla="*/ 1411514 w 2779486"/>
                  <a:gd name="connsiteY2" fmla="*/ 213 h 1709270"/>
                  <a:gd name="connsiteX3" fmla="*/ 1763486 w 2779486"/>
                  <a:gd name="connsiteY3" fmla="*/ 1335527 h 1709270"/>
                  <a:gd name="connsiteX4" fmla="*/ 2779486 w 2779486"/>
                  <a:gd name="connsiteY4" fmla="*/ 1709270 h 1709270"/>
                  <a:gd name="connsiteX0" fmla="*/ 0 w 2779486"/>
                  <a:gd name="connsiteY0" fmla="*/ 1698261 h 1709147"/>
                  <a:gd name="connsiteX1" fmla="*/ 827314 w 2779486"/>
                  <a:gd name="connsiteY1" fmla="*/ 1440632 h 1709147"/>
                  <a:gd name="connsiteX2" fmla="*/ 1411514 w 2779486"/>
                  <a:gd name="connsiteY2" fmla="*/ 90 h 1709147"/>
                  <a:gd name="connsiteX3" fmla="*/ 1839686 w 2779486"/>
                  <a:gd name="connsiteY3" fmla="*/ 1371690 h 1709147"/>
                  <a:gd name="connsiteX4" fmla="*/ 2779486 w 2779486"/>
                  <a:gd name="connsiteY4" fmla="*/ 1709147 h 1709147"/>
                  <a:gd name="connsiteX0" fmla="*/ 0 w 2779486"/>
                  <a:gd name="connsiteY0" fmla="*/ 1698172 h 1709058"/>
                  <a:gd name="connsiteX1" fmla="*/ 827314 w 2779486"/>
                  <a:gd name="connsiteY1" fmla="*/ 1440543 h 1709058"/>
                  <a:gd name="connsiteX2" fmla="*/ 1411514 w 2779486"/>
                  <a:gd name="connsiteY2" fmla="*/ 1 h 1709058"/>
                  <a:gd name="connsiteX3" fmla="*/ 1934029 w 2779486"/>
                  <a:gd name="connsiteY3" fmla="*/ 1436915 h 1709058"/>
                  <a:gd name="connsiteX4" fmla="*/ 2779486 w 2779486"/>
                  <a:gd name="connsiteY4" fmla="*/ 1709058 h 1709058"/>
                  <a:gd name="connsiteX0" fmla="*/ 0 w 2779486"/>
                  <a:gd name="connsiteY0" fmla="*/ 1698172 h 1709058"/>
                  <a:gd name="connsiteX1" fmla="*/ 827314 w 2779486"/>
                  <a:gd name="connsiteY1" fmla="*/ 1440543 h 1709058"/>
                  <a:gd name="connsiteX2" fmla="*/ 1411514 w 2779486"/>
                  <a:gd name="connsiteY2" fmla="*/ 1 h 1709058"/>
                  <a:gd name="connsiteX3" fmla="*/ 1963057 w 2779486"/>
                  <a:gd name="connsiteY3" fmla="*/ 1444172 h 1709058"/>
                  <a:gd name="connsiteX4" fmla="*/ 2779486 w 2779486"/>
                  <a:gd name="connsiteY4" fmla="*/ 1709058 h 1709058"/>
                  <a:gd name="connsiteX0" fmla="*/ 0 w 2779486"/>
                  <a:gd name="connsiteY0" fmla="*/ 1698172 h 1709058"/>
                  <a:gd name="connsiteX1" fmla="*/ 827314 w 2779486"/>
                  <a:gd name="connsiteY1" fmla="*/ 1440543 h 1709058"/>
                  <a:gd name="connsiteX2" fmla="*/ 1411514 w 2779486"/>
                  <a:gd name="connsiteY2" fmla="*/ 1 h 1709058"/>
                  <a:gd name="connsiteX3" fmla="*/ 1963057 w 2779486"/>
                  <a:gd name="connsiteY3" fmla="*/ 1444172 h 1709058"/>
                  <a:gd name="connsiteX4" fmla="*/ 2779486 w 2779486"/>
                  <a:gd name="connsiteY4" fmla="*/ 1709058 h 1709058"/>
                  <a:gd name="connsiteX0" fmla="*/ 0 w 2786743"/>
                  <a:gd name="connsiteY0" fmla="*/ 1727200 h 1727200"/>
                  <a:gd name="connsiteX1" fmla="*/ 834571 w 2786743"/>
                  <a:gd name="connsiteY1" fmla="*/ 1440543 h 1727200"/>
                  <a:gd name="connsiteX2" fmla="*/ 1418771 w 2786743"/>
                  <a:gd name="connsiteY2" fmla="*/ 1 h 1727200"/>
                  <a:gd name="connsiteX3" fmla="*/ 1970314 w 2786743"/>
                  <a:gd name="connsiteY3" fmla="*/ 1444172 h 1727200"/>
                  <a:gd name="connsiteX4" fmla="*/ 2786743 w 2786743"/>
                  <a:gd name="connsiteY4" fmla="*/ 1709058 h 1727200"/>
                  <a:gd name="connsiteX0" fmla="*/ 0 w 2823029"/>
                  <a:gd name="connsiteY0" fmla="*/ 1727200 h 1741715"/>
                  <a:gd name="connsiteX1" fmla="*/ 834571 w 2823029"/>
                  <a:gd name="connsiteY1" fmla="*/ 1440543 h 1741715"/>
                  <a:gd name="connsiteX2" fmla="*/ 1418771 w 2823029"/>
                  <a:gd name="connsiteY2" fmla="*/ 1 h 1741715"/>
                  <a:gd name="connsiteX3" fmla="*/ 1970314 w 2823029"/>
                  <a:gd name="connsiteY3" fmla="*/ 1444172 h 1741715"/>
                  <a:gd name="connsiteX4" fmla="*/ 2823029 w 2823029"/>
                  <a:gd name="connsiteY4" fmla="*/ 1741715 h 1741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3029" h="1741715">
                    <a:moveTo>
                      <a:pt x="0" y="1727200"/>
                    </a:moveTo>
                    <a:cubicBezTo>
                      <a:pt x="296031" y="1699985"/>
                      <a:pt x="598109" y="1728409"/>
                      <a:pt x="834571" y="1440543"/>
                    </a:cubicBezTo>
                    <a:cubicBezTo>
                      <a:pt x="1071033" y="1152677"/>
                      <a:pt x="1229481" y="-604"/>
                      <a:pt x="1418771" y="1"/>
                    </a:cubicBezTo>
                    <a:cubicBezTo>
                      <a:pt x="1608062" y="606"/>
                      <a:pt x="1742319" y="1159329"/>
                      <a:pt x="1970314" y="1444172"/>
                    </a:cubicBezTo>
                    <a:cubicBezTo>
                      <a:pt x="2198309" y="1729015"/>
                      <a:pt x="2429026" y="1697265"/>
                      <a:pt x="2823029" y="1741715"/>
                    </a:cubicBezTo>
                  </a:path>
                </a:pathLst>
              </a:custGeom>
              <a:solidFill>
                <a:srgbClr val="92D050">
                  <a:alpha val="40000"/>
                </a:srgbClr>
              </a:solidFill>
              <a:ln w="317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9BB17DB9-F60B-F395-35B5-D5D2BD9FD1F7}"/>
                  </a:ext>
                </a:extLst>
              </p:cNvPr>
              <p:cNvSpPr/>
              <p:nvPr/>
            </p:nvSpPr>
            <p:spPr>
              <a:xfrm>
                <a:off x="239577" y="2488117"/>
                <a:ext cx="2823029" cy="777925"/>
              </a:xfrm>
              <a:custGeom>
                <a:avLst/>
                <a:gdLst>
                  <a:gd name="connsiteX0" fmla="*/ 0 w 2779486"/>
                  <a:gd name="connsiteY0" fmla="*/ 1698384 h 1709270"/>
                  <a:gd name="connsiteX1" fmla="*/ 827314 w 2779486"/>
                  <a:gd name="connsiteY1" fmla="*/ 1440755 h 1709270"/>
                  <a:gd name="connsiteX2" fmla="*/ 1411514 w 2779486"/>
                  <a:gd name="connsiteY2" fmla="*/ 213 h 1709270"/>
                  <a:gd name="connsiteX3" fmla="*/ 1763486 w 2779486"/>
                  <a:gd name="connsiteY3" fmla="*/ 1335527 h 1709270"/>
                  <a:gd name="connsiteX4" fmla="*/ 2779486 w 2779486"/>
                  <a:gd name="connsiteY4" fmla="*/ 1709270 h 1709270"/>
                  <a:gd name="connsiteX0" fmla="*/ 0 w 2779486"/>
                  <a:gd name="connsiteY0" fmla="*/ 1698261 h 1709147"/>
                  <a:gd name="connsiteX1" fmla="*/ 827314 w 2779486"/>
                  <a:gd name="connsiteY1" fmla="*/ 1440632 h 1709147"/>
                  <a:gd name="connsiteX2" fmla="*/ 1411514 w 2779486"/>
                  <a:gd name="connsiteY2" fmla="*/ 90 h 1709147"/>
                  <a:gd name="connsiteX3" fmla="*/ 1839686 w 2779486"/>
                  <a:gd name="connsiteY3" fmla="*/ 1371690 h 1709147"/>
                  <a:gd name="connsiteX4" fmla="*/ 2779486 w 2779486"/>
                  <a:gd name="connsiteY4" fmla="*/ 1709147 h 1709147"/>
                  <a:gd name="connsiteX0" fmla="*/ 0 w 2779486"/>
                  <a:gd name="connsiteY0" fmla="*/ 1698172 h 1709058"/>
                  <a:gd name="connsiteX1" fmla="*/ 827314 w 2779486"/>
                  <a:gd name="connsiteY1" fmla="*/ 1440543 h 1709058"/>
                  <a:gd name="connsiteX2" fmla="*/ 1411514 w 2779486"/>
                  <a:gd name="connsiteY2" fmla="*/ 1 h 1709058"/>
                  <a:gd name="connsiteX3" fmla="*/ 1934029 w 2779486"/>
                  <a:gd name="connsiteY3" fmla="*/ 1436915 h 1709058"/>
                  <a:gd name="connsiteX4" fmla="*/ 2779486 w 2779486"/>
                  <a:gd name="connsiteY4" fmla="*/ 1709058 h 1709058"/>
                  <a:gd name="connsiteX0" fmla="*/ 0 w 2779486"/>
                  <a:gd name="connsiteY0" fmla="*/ 1698172 h 1709058"/>
                  <a:gd name="connsiteX1" fmla="*/ 827314 w 2779486"/>
                  <a:gd name="connsiteY1" fmla="*/ 1440543 h 1709058"/>
                  <a:gd name="connsiteX2" fmla="*/ 1411514 w 2779486"/>
                  <a:gd name="connsiteY2" fmla="*/ 1 h 1709058"/>
                  <a:gd name="connsiteX3" fmla="*/ 1963057 w 2779486"/>
                  <a:gd name="connsiteY3" fmla="*/ 1444172 h 1709058"/>
                  <a:gd name="connsiteX4" fmla="*/ 2779486 w 2779486"/>
                  <a:gd name="connsiteY4" fmla="*/ 1709058 h 1709058"/>
                  <a:gd name="connsiteX0" fmla="*/ 0 w 2779486"/>
                  <a:gd name="connsiteY0" fmla="*/ 1698172 h 1709058"/>
                  <a:gd name="connsiteX1" fmla="*/ 827314 w 2779486"/>
                  <a:gd name="connsiteY1" fmla="*/ 1440543 h 1709058"/>
                  <a:gd name="connsiteX2" fmla="*/ 1411514 w 2779486"/>
                  <a:gd name="connsiteY2" fmla="*/ 1 h 1709058"/>
                  <a:gd name="connsiteX3" fmla="*/ 1963057 w 2779486"/>
                  <a:gd name="connsiteY3" fmla="*/ 1444172 h 1709058"/>
                  <a:gd name="connsiteX4" fmla="*/ 2779486 w 2779486"/>
                  <a:gd name="connsiteY4" fmla="*/ 1709058 h 1709058"/>
                  <a:gd name="connsiteX0" fmla="*/ 0 w 2786743"/>
                  <a:gd name="connsiteY0" fmla="*/ 1727200 h 1727200"/>
                  <a:gd name="connsiteX1" fmla="*/ 834571 w 2786743"/>
                  <a:gd name="connsiteY1" fmla="*/ 1440543 h 1727200"/>
                  <a:gd name="connsiteX2" fmla="*/ 1418771 w 2786743"/>
                  <a:gd name="connsiteY2" fmla="*/ 1 h 1727200"/>
                  <a:gd name="connsiteX3" fmla="*/ 1970314 w 2786743"/>
                  <a:gd name="connsiteY3" fmla="*/ 1444172 h 1727200"/>
                  <a:gd name="connsiteX4" fmla="*/ 2786743 w 2786743"/>
                  <a:gd name="connsiteY4" fmla="*/ 1709058 h 1727200"/>
                  <a:gd name="connsiteX0" fmla="*/ 0 w 2823029"/>
                  <a:gd name="connsiteY0" fmla="*/ 1727200 h 1741715"/>
                  <a:gd name="connsiteX1" fmla="*/ 834571 w 2823029"/>
                  <a:gd name="connsiteY1" fmla="*/ 1440543 h 1741715"/>
                  <a:gd name="connsiteX2" fmla="*/ 1418771 w 2823029"/>
                  <a:gd name="connsiteY2" fmla="*/ 1 h 1741715"/>
                  <a:gd name="connsiteX3" fmla="*/ 1970314 w 2823029"/>
                  <a:gd name="connsiteY3" fmla="*/ 1444172 h 1741715"/>
                  <a:gd name="connsiteX4" fmla="*/ 2823029 w 2823029"/>
                  <a:gd name="connsiteY4" fmla="*/ 1741715 h 1741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3029" h="1741715">
                    <a:moveTo>
                      <a:pt x="0" y="1727200"/>
                    </a:moveTo>
                    <a:cubicBezTo>
                      <a:pt x="296031" y="1699985"/>
                      <a:pt x="598109" y="1728409"/>
                      <a:pt x="834571" y="1440543"/>
                    </a:cubicBezTo>
                    <a:cubicBezTo>
                      <a:pt x="1071033" y="1152677"/>
                      <a:pt x="1229481" y="-604"/>
                      <a:pt x="1418771" y="1"/>
                    </a:cubicBezTo>
                    <a:cubicBezTo>
                      <a:pt x="1608062" y="606"/>
                      <a:pt x="1742319" y="1159329"/>
                      <a:pt x="1970314" y="1444172"/>
                    </a:cubicBezTo>
                    <a:cubicBezTo>
                      <a:pt x="2198309" y="1729015"/>
                      <a:pt x="2429026" y="1697265"/>
                      <a:pt x="2823029" y="1741715"/>
                    </a:cubicBezTo>
                  </a:path>
                </a:pathLst>
              </a:custGeom>
              <a:solidFill>
                <a:srgbClr val="92D050">
                  <a:alpha val="40000"/>
                </a:srgbClr>
              </a:solidFill>
              <a:ln w="317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B9A534D1-D702-4E29-0D60-0D5457ABC871}"/>
                </a:ext>
              </a:extLst>
            </p:cNvPr>
            <p:cNvCxnSpPr/>
            <p:nvPr/>
          </p:nvCxnSpPr>
          <p:spPr>
            <a:xfrm>
              <a:off x="6853646" y="2399211"/>
              <a:ext cx="0" cy="478972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0A4DF3CB-1C9D-CA91-CBCE-64A3B7229A1B}"/>
              </a:ext>
            </a:extLst>
          </p:cNvPr>
          <p:cNvSpPr txBox="1"/>
          <p:nvPr/>
        </p:nvSpPr>
        <p:spPr>
          <a:xfrm>
            <a:off x="404428" y="3390393"/>
            <a:ext cx="1933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1. Excitation</a:t>
            </a:r>
          </a:p>
          <a:p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D29A0F4-929E-C75A-14A3-C36DD06FD387}"/>
              </a:ext>
            </a:extLst>
          </p:cNvPr>
          <p:cNvSpPr txBox="1"/>
          <p:nvPr/>
        </p:nvSpPr>
        <p:spPr>
          <a:xfrm>
            <a:off x="2709791" y="3376351"/>
            <a:ext cx="1933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2. Trapping</a:t>
            </a:r>
          </a:p>
          <a:p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5F8ED7E-217A-519B-71DB-0F5D045DCE0B}"/>
              </a:ext>
            </a:extLst>
          </p:cNvPr>
          <p:cNvSpPr txBox="1"/>
          <p:nvPr/>
        </p:nvSpPr>
        <p:spPr>
          <a:xfrm>
            <a:off x="5342164" y="3394943"/>
            <a:ext cx="193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 Transition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A47D340-3712-29EC-D105-4D30B010E5C2}"/>
              </a:ext>
            </a:extLst>
          </p:cNvPr>
          <p:cNvSpPr txBox="1"/>
          <p:nvPr/>
        </p:nvSpPr>
        <p:spPr>
          <a:xfrm>
            <a:off x="7565334" y="3377822"/>
            <a:ext cx="193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 TE-dominating</a:t>
            </a:r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B85273D4-092E-209E-240C-65786DBFB595}"/>
              </a:ext>
            </a:extLst>
          </p:cNvPr>
          <p:cNvSpPr/>
          <p:nvPr/>
        </p:nvSpPr>
        <p:spPr>
          <a:xfrm>
            <a:off x="955128" y="4523391"/>
            <a:ext cx="431812" cy="1125494"/>
          </a:xfrm>
          <a:custGeom>
            <a:avLst/>
            <a:gdLst>
              <a:gd name="connsiteX0" fmla="*/ 0 w 2779486"/>
              <a:gd name="connsiteY0" fmla="*/ 1698384 h 1709270"/>
              <a:gd name="connsiteX1" fmla="*/ 827314 w 2779486"/>
              <a:gd name="connsiteY1" fmla="*/ 1440755 h 1709270"/>
              <a:gd name="connsiteX2" fmla="*/ 1411514 w 2779486"/>
              <a:gd name="connsiteY2" fmla="*/ 213 h 1709270"/>
              <a:gd name="connsiteX3" fmla="*/ 1763486 w 2779486"/>
              <a:gd name="connsiteY3" fmla="*/ 1335527 h 1709270"/>
              <a:gd name="connsiteX4" fmla="*/ 2779486 w 2779486"/>
              <a:gd name="connsiteY4" fmla="*/ 1709270 h 1709270"/>
              <a:gd name="connsiteX0" fmla="*/ 0 w 2779486"/>
              <a:gd name="connsiteY0" fmla="*/ 1698261 h 1709147"/>
              <a:gd name="connsiteX1" fmla="*/ 827314 w 2779486"/>
              <a:gd name="connsiteY1" fmla="*/ 1440632 h 1709147"/>
              <a:gd name="connsiteX2" fmla="*/ 1411514 w 2779486"/>
              <a:gd name="connsiteY2" fmla="*/ 90 h 1709147"/>
              <a:gd name="connsiteX3" fmla="*/ 1839686 w 2779486"/>
              <a:gd name="connsiteY3" fmla="*/ 1371690 h 1709147"/>
              <a:gd name="connsiteX4" fmla="*/ 2779486 w 2779486"/>
              <a:gd name="connsiteY4" fmla="*/ 1709147 h 1709147"/>
              <a:gd name="connsiteX0" fmla="*/ 0 w 2779486"/>
              <a:gd name="connsiteY0" fmla="*/ 1698172 h 1709058"/>
              <a:gd name="connsiteX1" fmla="*/ 827314 w 2779486"/>
              <a:gd name="connsiteY1" fmla="*/ 1440543 h 1709058"/>
              <a:gd name="connsiteX2" fmla="*/ 1411514 w 2779486"/>
              <a:gd name="connsiteY2" fmla="*/ 1 h 1709058"/>
              <a:gd name="connsiteX3" fmla="*/ 1934029 w 2779486"/>
              <a:gd name="connsiteY3" fmla="*/ 1436915 h 1709058"/>
              <a:gd name="connsiteX4" fmla="*/ 2779486 w 2779486"/>
              <a:gd name="connsiteY4" fmla="*/ 1709058 h 1709058"/>
              <a:gd name="connsiteX0" fmla="*/ 0 w 2779486"/>
              <a:gd name="connsiteY0" fmla="*/ 1698172 h 1709058"/>
              <a:gd name="connsiteX1" fmla="*/ 827314 w 2779486"/>
              <a:gd name="connsiteY1" fmla="*/ 1440543 h 1709058"/>
              <a:gd name="connsiteX2" fmla="*/ 1411514 w 2779486"/>
              <a:gd name="connsiteY2" fmla="*/ 1 h 1709058"/>
              <a:gd name="connsiteX3" fmla="*/ 1963057 w 2779486"/>
              <a:gd name="connsiteY3" fmla="*/ 1444172 h 1709058"/>
              <a:gd name="connsiteX4" fmla="*/ 2779486 w 2779486"/>
              <a:gd name="connsiteY4" fmla="*/ 1709058 h 1709058"/>
              <a:gd name="connsiteX0" fmla="*/ 0 w 2779486"/>
              <a:gd name="connsiteY0" fmla="*/ 1698172 h 1709058"/>
              <a:gd name="connsiteX1" fmla="*/ 827314 w 2779486"/>
              <a:gd name="connsiteY1" fmla="*/ 1440543 h 1709058"/>
              <a:gd name="connsiteX2" fmla="*/ 1411514 w 2779486"/>
              <a:gd name="connsiteY2" fmla="*/ 1 h 1709058"/>
              <a:gd name="connsiteX3" fmla="*/ 1963057 w 2779486"/>
              <a:gd name="connsiteY3" fmla="*/ 1444172 h 1709058"/>
              <a:gd name="connsiteX4" fmla="*/ 2779486 w 2779486"/>
              <a:gd name="connsiteY4" fmla="*/ 1709058 h 1709058"/>
              <a:gd name="connsiteX0" fmla="*/ 0 w 2786743"/>
              <a:gd name="connsiteY0" fmla="*/ 1727200 h 1727200"/>
              <a:gd name="connsiteX1" fmla="*/ 834571 w 2786743"/>
              <a:gd name="connsiteY1" fmla="*/ 1440543 h 1727200"/>
              <a:gd name="connsiteX2" fmla="*/ 1418771 w 2786743"/>
              <a:gd name="connsiteY2" fmla="*/ 1 h 1727200"/>
              <a:gd name="connsiteX3" fmla="*/ 1970314 w 2786743"/>
              <a:gd name="connsiteY3" fmla="*/ 1444172 h 1727200"/>
              <a:gd name="connsiteX4" fmla="*/ 2786743 w 2786743"/>
              <a:gd name="connsiteY4" fmla="*/ 1709058 h 1727200"/>
              <a:gd name="connsiteX0" fmla="*/ 0 w 2823029"/>
              <a:gd name="connsiteY0" fmla="*/ 1727200 h 1741715"/>
              <a:gd name="connsiteX1" fmla="*/ 834571 w 2823029"/>
              <a:gd name="connsiteY1" fmla="*/ 1440543 h 1741715"/>
              <a:gd name="connsiteX2" fmla="*/ 1418771 w 2823029"/>
              <a:gd name="connsiteY2" fmla="*/ 1 h 1741715"/>
              <a:gd name="connsiteX3" fmla="*/ 1970314 w 2823029"/>
              <a:gd name="connsiteY3" fmla="*/ 1444172 h 1741715"/>
              <a:gd name="connsiteX4" fmla="*/ 2823029 w 2823029"/>
              <a:gd name="connsiteY4" fmla="*/ 1741715 h 174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3029" h="1741715">
                <a:moveTo>
                  <a:pt x="0" y="1727200"/>
                </a:moveTo>
                <a:cubicBezTo>
                  <a:pt x="296031" y="1699985"/>
                  <a:pt x="598109" y="1728409"/>
                  <a:pt x="834571" y="1440543"/>
                </a:cubicBezTo>
                <a:cubicBezTo>
                  <a:pt x="1071033" y="1152677"/>
                  <a:pt x="1229481" y="-604"/>
                  <a:pt x="1418771" y="1"/>
                </a:cubicBezTo>
                <a:cubicBezTo>
                  <a:pt x="1608062" y="606"/>
                  <a:pt x="1742319" y="1159329"/>
                  <a:pt x="1970314" y="1444172"/>
                </a:cubicBezTo>
                <a:cubicBezTo>
                  <a:pt x="2198309" y="1729015"/>
                  <a:pt x="2429026" y="1697265"/>
                  <a:pt x="2823029" y="1741715"/>
                </a:cubicBezTo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404FF9E0-4A7C-370E-2F43-4C90C96FF1FC}"/>
              </a:ext>
            </a:extLst>
          </p:cNvPr>
          <p:cNvSpPr/>
          <p:nvPr/>
        </p:nvSpPr>
        <p:spPr>
          <a:xfrm>
            <a:off x="2778626" y="4480746"/>
            <a:ext cx="1841658" cy="1125494"/>
          </a:xfrm>
          <a:custGeom>
            <a:avLst/>
            <a:gdLst>
              <a:gd name="connsiteX0" fmla="*/ 0 w 2779486"/>
              <a:gd name="connsiteY0" fmla="*/ 1698384 h 1709270"/>
              <a:gd name="connsiteX1" fmla="*/ 827314 w 2779486"/>
              <a:gd name="connsiteY1" fmla="*/ 1440755 h 1709270"/>
              <a:gd name="connsiteX2" fmla="*/ 1411514 w 2779486"/>
              <a:gd name="connsiteY2" fmla="*/ 213 h 1709270"/>
              <a:gd name="connsiteX3" fmla="*/ 1763486 w 2779486"/>
              <a:gd name="connsiteY3" fmla="*/ 1335527 h 1709270"/>
              <a:gd name="connsiteX4" fmla="*/ 2779486 w 2779486"/>
              <a:gd name="connsiteY4" fmla="*/ 1709270 h 1709270"/>
              <a:gd name="connsiteX0" fmla="*/ 0 w 2779486"/>
              <a:gd name="connsiteY0" fmla="*/ 1698261 h 1709147"/>
              <a:gd name="connsiteX1" fmla="*/ 827314 w 2779486"/>
              <a:gd name="connsiteY1" fmla="*/ 1440632 h 1709147"/>
              <a:gd name="connsiteX2" fmla="*/ 1411514 w 2779486"/>
              <a:gd name="connsiteY2" fmla="*/ 90 h 1709147"/>
              <a:gd name="connsiteX3" fmla="*/ 1839686 w 2779486"/>
              <a:gd name="connsiteY3" fmla="*/ 1371690 h 1709147"/>
              <a:gd name="connsiteX4" fmla="*/ 2779486 w 2779486"/>
              <a:gd name="connsiteY4" fmla="*/ 1709147 h 1709147"/>
              <a:gd name="connsiteX0" fmla="*/ 0 w 2779486"/>
              <a:gd name="connsiteY0" fmla="*/ 1698172 h 1709058"/>
              <a:gd name="connsiteX1" fmla="*/ 827314 w 2779486"/>
              <a:gd name="connsiteY1" fmla="*/ 1440543 h 1709058"/>
              <a:gd name="connsiteX2" fmla="*/ 1411514 w 2779486"/>
              <a:gd name="connsiteY2" fmla="*/ 1 h 1709058"/>
              <a:gd name="connsiteX3" fmla="*/ 1934029 w 2779486"/>
              <a:gd name="connsiteY3" fmla="*/ 1436915 h 1709058"/>
              <a:gd name="connsiteX4" fmla="*/ 2779486 w 2779486"/>
              <a:gd name="connsiteY4" fmla="*/ 1709058 h 1709058"/>
              <a:gd name="connsiteX0" fmla="*/ 0 w 2779486"/>
              <a:gd name="connsiteY0" fmla="*/ 1698172 h 1709058"/>
              <a:gd name="connsiteX1" fmla="*/ 827314 w 2779486"/>
              <a:gd name="connsiteY1" fmla="*/ 1440543 h 1709058"/>
              <a:gd name="connsiteX2" fmla="*/ 1411514 w 2779486"/>
              <a:gd name="connsiteY2" fmla="*/ 1 h 1709058"/>
              <a:gd name="connsiteX3" fmla="*/ 1963057 w 2779486"/>
              <a:gd name="connsiteY3" fmla="*/ 1444172 h 1709058"/>
              <a:gd name="connsiteX4" fmla="*/ 2779486 w 2779486"/>
              <a:gd name="connsiteY4" fmla="*/ 1709058 h 1709058"/>
              <a:gd name="connsiteX0" fmla="*/ 0 w 2779486"/>
              <a:gd name="connsiteY0" fmla="*/ 1698172 h 1709058"/>
              <a:gd name="connsiteX1" fmla="*/ 827314 w 2779486"/>
              <a:gd name="connsiteY1" fmla="*/ 1440543 h 1709058"/>
              <a:gd name="connsiteX2" fmla="*/ 1411514 w 2779486"/>
              <a:gd name="connsiteY2" fmla="*/ 1 h 1709058"/>
              <a:gd name="connsiteX3" fmla="*/ 1963057 w 2779486"/>
              <a:gd name="connsiteY3" fmla="*/ 1444172 h 1709058"/>
              <a:gd name="connsiteX4" fmla="*/ 2779486 w 2779486"/>
              <a:gd name="connsiteY4" fmla="*/ 1709058 h 1709058"/>
              <a:gd name="connsiteX0" fmla="*/ 0 w 2786743"/>
              <a:gd name="connsiteY0" fmla="*/ 1727200 h 1727200"/>
              <a:gd name="connsiteX1" fmla="*/ 834571 w 2786743"/>
              <a:gd name="connsiteY1" fmla="*/ 1440543 h 1727200"/>
              <a:gd name="connsiteX2" fmla="*/ 1418771 w 2786743"/>
              <a:gd name="connsiteY2" fmla="*/ 1 h 1727200"/>
              <a:gd name="connsiteX3" fmla="*/ 1970314 w 2786743"/>
              <a:gd name="connsiteY3" fmla="*/ 1444172 h 1727200"/>
              <a:gd name="connsiteX4" fmla="*/ 2786743 w 2786743"/>
              <a:gd name="connsiteY4" fmla="*/ 1709058 h 1727200"/>
              <a:gd name="connsiteX0" fmla="*/ 0 w 2823029"/>
              <a:gd name="connsiteY0" fmla="*/ 1727200 h 1741715"/>
              <a:gd name="connsiteX1" fmla="*/ 834571 w 2823029"/>
              <a:gd name="connsiteY1" fmla="*/ 1440543 h 1741715"/>
              <a:gd name="connsiteX2" fmla="*/ 1418771 w 2823029"/>
              <a:gd name="connsiteY2" fmla="*/ 1 h 1741715"/>
              <a:gd name="connsiteX3" fmla="*/ 1970314 w 2823029"/>
              <a:gd name="connsiteY3" fmla="*/ 1444172 h 1741715"/>
              <a:gd name="connsiteX4" fmla="*/ 2823029 w 2823029"/>
              <a:gd name="connsiteY4" fmla="*/ 1741715 h 174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3029" h="1741715">
                <a:moveTo>
                  <a:pt x="0" y="1727200"/>
                </a:moveTo>
                <a:cubicBezTo>
                  <a:pt x="296031" y="1699985"/>
                  <a:pt x="598109" y="1728409"/>
                  <a:pt x="834571" y="1440543"/>
                </a:cubicBezTo>
                <a:cubicBezTo>
                  <a:pt x="1071033" y="1152677"/>
                  <a:pt x="1229481" y="-604"/>
                  <a:pt x="1418771" y="1"/>
                </a:cubicBezTo>
                <a:cubicBezTo>
                  <a:pt x="1608062" y="606"/>
                  <a:pt x="1742319" y="1159329"/>
                  <a:pt x="1970314" y="1444172"/>
                </a:cubicBezTo>
                <a:cubicBezTo>
                  <a:pt x="2198309" y="1729015"/>
                  <a:pt x="2429026" y="1697265"/>
                  <a:pt x="2823029" y="1741715"/>
                </a:cubicBezTo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2B6762A6-D4D4-AC84-5426-3625EA5C59A4}"/>
              </a:ext>
            </a:extLst>
          </p:cNvPr>
          <p:cNvSpPr/>
          <p:nvPr/>
        </p:nvSpPr>
        <p:spPr>
          <a:xfrm>
            <a:off x="5313589" y="4482401"/>
            <a:ext cx="1826079" cy="1117149"/>
          </a:xfrm>
          <a:custGeom>
            <a:avLst/>
            <a:gdLst>
              <a:gd name="connsiteX0" fmla="*/ 0 w 1826079"/>
              <a:gd name="connsiteY0" fmla="*/ 1111802 h 1117245"/>
              <a:gd name="connsiteX1" fmla="*/ 225879 w 1826079"/>
              <a:gd name="connsiteY1" fmla="*/ 819248 h 1117245"/>
              <a:gd name="connsiteX2" fmla="*/ 632732 w 1826079"/>
              <a:gd name="connsiteY2" fmla="*/ 575681 h 1117245"/>
              <a:gd name="connsiteX3" fmla="*/ 906236 w 1826079"/>
              <a:gd name="connsiteY3" fmla="*/ 98 h 1117245"/>
              <a:gd name="connsiteX4" fmla="*/ 1147082 w 1826079"/>
              <a:gd name="connsiteY4" fmla="*/ 621945 h 1117245"/>
              <a:gd name="connsiteX5" fmla="*/ 1581150 w 1826079"/>
              <a:gd name="connsiteY5" fmla="*/ 796116 h 1117245"/>
              <a:gd name="connsiteX6" fmla="*/ 1826079 w 1826079"/>
              <a:gd name="connsiteY6" fmla="*/ 1117245 h 1117245"/>
              <a:gd name="connsiteX0" fmla="*/ 0 w 1826079"/>
              <a:gd name="connsiteY0" fmla="*/ 1111724 h 1117167"/>
              <a:gd name="connsiteX1" fmla="*/ 225879 w 1826079"/>
              <a:gd name="connsiteY1" fmla="*/ 819170 h 1117167"/>
              <a:gd name="connsiteX2" fmla="*/ 632732 w 1826079"/>
              <a:gd name="connsiteY2" fmla="*/ 575603 h 1117167"/>
              <a:gd name="connsiteX3" fmla="*/ 906236 w 1826079"/>
              <a:gd name="connsiteY3" fmla="*/ 20 h 1117167"/>
              <a:gd name="connsiteX4" fmla="*/ 1179739 w 1826079"/>
              <a:gd name="connsiteY4" fmla="*/ 596014 h 1117167"/>
              <a:gd name="connsiteX5" fmla="*/ 1581150 w 1826079"/>
              <a:gd name="connsiteY5" fmla="*/ 796038 h 1117167"/>
              <a:gd name="connsiteX6" fmla="*/ 1826079 w 1826079"/>
              <a:gd name="connsiteY6" fmla="*/ 1117167 h 1117167"/>
              <a:gd name="connsiteX0" fmla="*/ 0 w 1826079"/>
              <a:gd name="connsiteY0" fmla="*/ 1111705 h 1117148"/>
              <a:gd name="connsiteX1" fmla="*/ 225879 w 1826079"/>
              <a:gd name="connsiteY1" fmla="*/ 819151 h 1117148"/>
              <a:gd name="connsiteX2" fmla="*/ 632732 w 1826079"/>
              <a:gd name="connsiteY2" fmla="*/ 575584 h 1117148"/>
              <a:gd name="connsiteX3" fmla="*/ 906236 w 1826079"/>
              <a:gd name="connsiteY3" fmla="*/ 1 h 1117148"/>
              <a:gd name="connsiteX4" fmla="*/ 1216479 w 1826079"/>
              <a:gd name="connsiteY4" fmla="*/ 579667 h 1117148"/>
              <a:gd name="connsiteX5" fmla="*/ 1581150 w 1826079"/>
              <a:gd name="connsiteY5" fmla="*/ 796019 h 1117148"/>
              <a:gd name="connsiteX6" fmla="*/ 1826079 w 1826079"/>
              <a:gd name="connsiteY6" fmla="*/ 1117148 h 1117148"/>
              <a:gd name="connsiteX0" fmla="*/ 0 w 1826079"/>
              <a:gd name="connsiteY0" fmla="*/ 1111709 h 1117152"/>
              <a:gd name="connsiteX1" fmla="*/ 225879 w 1826079"/>
              <a:gd name="connsiteY1" fmla="*/ 819155 h 1117152"/>
              <a:gd name="connsiteX2" fmla="*/ 590550 w 1826079"/>
              <a:gd name="connsiteY2" fmla="*/ 568784 h 1117152"/>
              <a:gd name="connsiteX3" fmla="*/ 906236 w 1826079"/>
              <a:gd name="connsiteY3" fmla="*/ 5 h 1117152"/>
              <a:gd name="connsiteX4" fmla="*/ 1216479 w 1826079"/>
              <a:gd name="connsiteY4" fmla="*/ 579671 h 1117152"/>
              <a:gd name="connsiteX5" fmla="*/ 1581150 w 1826079"/>
              <a:gd name="connsiteY5" fmla="*/ 796023 h 1117152"/>
              <a:gd name="connsiteX6" fmla="*/ 1826079 w 1826079"/>
              <a:gd name="connsiteY6" fmla="*/ 1117152 h 1117152"/>
              <a:gd name="connsiteX0" fmla="*/ 0 w 1826079"/>
              <a:gd name="connsiteY0" fmla="*/ 1111709 h 1117152"/>
              <a:gd name="connsiteX1" fmla="*/ 225879 w 1826079"/>
              <a:gd name="connsiteY1" fmla="*/ 819155 h 1117152"/>
              <a:gd name="connsiteX2" fmla="*/ 578303 w 1826079"/>
              <a:gd name="connsiteY2" fmla="*/ 568784 h 1117152"/>
              <a:gd name="connsiteX3" fmla="*/ 906236 w 1826079"/>
              <a:gd name="connsiteY3" fmla="*/ 5 h 1117152"/>
              <a:gd name="connsiteX4" fmla="*/ 1216479 w 1826079"/>
              <a:gd name="connsiteY4" fmla="*/ 579671 h 1117152"/>
              <a:gd name="connsiteX5" fmla="*/ 1581150 w 1826079"/>
              <a:gd name="connsiteY5" fmla="*/ 796023 h 1117152"/>
              <a:gd name="connsiteX6" fmla="*/ 1826079 w 1826079"/>
              <a:gd name="connsiteY6" fmla="*/ 1117152 h 1117152"/>
              <a:gd name="connsiteX0" fmla="*/ 0 w 1826079"/>
              <a:gd name="connsiteY0" fmla="*/ 1111719 h 1117162"/>
              <a:gd name="connsiteX1" fmla="*/ 225879 w 1826079"/>
              <a:gd name="connsiteY1" fmla="*/ 819165 h 1117162"/>
              <a:gd name="connsiteX2" fmla="*/ 563335 w 1826079"/>
              <a:gd name="connsiteY2" fmla="*/ 561990 h 1117162"/>
              <a:gd name="connsiteX3" fmla="*/ 906236 w 1826079"/>
              <a:gd name="connsiteY3" fmla="*/ 15 h 1117162"/>
              <a:gd name="connsiteX4" fmla="*/ 1216479 w 1826079"/>
              <a:gd name="connsiteY4" fmla="*/ 579681 h 1117162"/>
              <a:gd name="connsiteX5" fmla="*/ 1581150 w 1826079"/>
              <a:gd name="connsiteY5" fmla="*/ 796033 h 1117162"/>
              <a:gd name="connsiteX6" fmla="*/ 1826079 w 1826079"/>
              <a:gd name="connsiteY6" fmla="*/ 1117162 h 1117162"/>
              <a:gd name="connsiteX0" fmla="*/ 0 w 1826079"/>
              <a:gd name="connsiteY0" fmla="*/ 1111706 h 1117149"/>
              <a:gd name="connsiteX1" fmla="*/ 225879 w 1826079"/>
              <a:gd name="connsiteY1" fmla="*/ 819152 h 1117149"/>
              <a:gd name="connsiteX2" fmla="*/ 563335 w 1826079"/>
              <a:gd name="connsiteY2" fmla="*/ 561977 h 1117149"/>
              <a:gd name="connsiteX3" fmla="*/ 906236 w 1826079"/>
              <a:gd name="connsiteY3" fmla="*/ 2 h 1117149"/>
              <a:gd name="connsiteX4" fmla="*/ 1227365 w 1826079"/>
              <a:gd name="connsiteY4" fmla="*/ 567422 h 1117149"/>
              <a:gd name="connsiteX5" fmla="*/ 1581150 w 1826079"/>
              <a:gd name="connsiteY5" fmla="*/ 796020 h 1117149"/>
              <a:gd name="connsiteX6" fmla="*/ 1826079 w 1826079"/>
              <a:gd name="connsiteY6" fmla="*/ 1117149 h 1117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6079" h="1117149">
                <a:moveTo>
                  <a:pt x="0" y="1111706"/>
                </a:moveTo>
                <a:cubicBezTo>
                  <a:pt x="60212" y="1010106"/>
                  <a:pt x="131990" y="910774"/>
                  <a:pt x="225879" y="819152"/>
                </a:cubicBezTo>
                <a:cubicBezTo>
                  <a:pt x="319768" y="727530"/>
                  <a:pt x="449942" y="698502"/>
                  <a:pt x="563335" y="561977"/>
                </a:cubicBezTo>
                <a:cubicBezTo>
                  <a:pt x="676728" y="425452"/>
                  <a:pt x="795564" y="-906"/>
                  <a:pt x="906236" y="2"/>
                </a:cubicBezTo>
                <a:cubicBezTo>
                  <a:pt x="1016908" y="910"/>
                  <a:pt x="1114879" y="434752"/>
                  <a:pt x="1227365" y="567422"/>
                </a:cubicBezTo>
                <a:cubicBezTo>
                  <a:pt x="1339851" y="700092"/>
                  <a:pt x="1467984" y="713470"/>
                  <a:pt x="1581150" y="796020"/>
                </a:cubicBezTo>
                <a:cubicBezTo>
                  <a:pt x="1694316" y="878570"/>
                  <a:pt x="1760197" y="997859"/>
                  <a:pt x="1826079" y="1117149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E0EDAA52-DD82-54EF-08D7-E3AEC2AC6636}"/>
              </a:ext>
            </a:extLst>
          </p:cNvPr>
          <p:cNvSpPr/>
          <p:nvPr/>
        </p:nvSpPr>
        <p:spPr>
          <a:xfrm>
            <a:off x="7626803" y="5033209"/>
            <a:ext cx="1826079" cy="529665"/>
          </a:xfrm>
          <a:custGeom>
            <a:avLst/>
            <a:gdLst>
              <a:gd name="connsiteX0" fmla="*/ 0 w 1826079"/>
              <a:gd name="connsiteY0" fmla="*/ 1111802 h 1117245"/>
              <a:gd name="connsiteX1" fmla="*/ 225879 w 1826079"/>
              <a:gd name="connsiteY1" fmla="*/ 819248 h 1117245"/>
              <a:gd name="connsiteX2" fmla="*/ 632732 w 1826079"/>
              <a:gd name="connsiteY2" fmla="*/ 575681 h 1117245"/>
              <a:gd name="connsiteX3" fmla="*/ 906236 w 1826079"/>
              <a:gd name="connsiteY3" fmla="*/ 98 h 1117245"/>
              <a:gd name="connsiteX4" fmla="*/ 1147082 w 1826079"/>
              <a:gd name="connsiteY4" fmla="*/ 621945 h 1117245"/>
              <a:gd name="connsiteX5" fmla="*/ 1581150 w 1826079"/>
              <a:gd name="connsiteY5" fmla="*/ 796116 h 1117245"/>
              <a:gd name="connsiteX6" fmla="*/ 1826079 w 1826079"/>
              <a:gd name="connsiteY6" fmla="*/ 1117245 h 1117245"/>
              <a:gd name="connsiteX0" fmla="*/ 0 w 1826079"/>
              <a:gd name="connsiteY0" fmla="*/ 1111724 h 1117167"/>
              <a:gd name="connsiteX1" fmla="*/ 225879 w 1826079"/>
              <a:gd name="connsiteY1" fmla="*/ 819170 h 1117167"/>
              <a:gd name="connsiteX2" fmla="*/ 632732 w 1826079"/>
              <a:gd name="connsiteY2" fmla="*/ 575603 h 1117167"/>
              <a:gd name="connsiteX3" fmla="*/ 906236 w 1826079"/>
              <a:gd name="connsiteY3" fmla="*/ 20 h 1117167"/>
              <a:gd name="connsiteX4" fmla="*/ 1179739 w 1826079"/>
              <a:gd name="connsiteY4" fmla="*/ 596014 h 1117167"/>
              <a:gd name="connsiteX5" fmla="*/ 1581150 w 1826079"/>
              <a:gd name="connsiteY5" fmla="*/ 796038 h 1117167"/>
              <a:gd name="connsiteX6" fmla="*/ 1826079 w 1826079"/>
              <a:gd name="connsiteY6" fmla="*/ 1117167 h 1117167"/>
              <a:gd name="connsiteX0" fmla="*/ 0 w 1826079"/>
              <a:gd name="connsiteY0" fmla="*/ 1111705 h 1117148"/>
              <a:gd name="connsiteX1" fmla="*/ 225879 w 1826079"/>
              <a:gd name="connsiteY1" fmla="*/ 819151 h 1117148"/>
              <a:gd name="connsiteX2" fmla="*/ 632732 w 1826079"/>
              <a:gd name="connsiteY2" fmla="*/ 575584 h 1117148"/>
              <a:gd name="connsiteX3" fmla="*/ 906236 w 1826079"/>
              <a:gd name="connsiteY3" fmla="*/ 1 h 1117148"/>
              <a:gd name="connsiteX4" fmla="*/ 1216479 w 1826079"/>
              <a:gd name="connsiteY4" fmla="*/ 579667 h 1117148"/>
              <a:gd name="connsiteX5" fmla="*/ 1581150 w 1826079"/>
              <a:gd name="connsiteY5" fmla="*/ 796019 h 1117148"/>
              <a:gd name="connsiteX6" fmla="*/ 1826079 w 1826079"/>
              <a:gd name="connsiteY6" fmla="*/ 1117148 h 1117148"/>
              <a:gd name="connsiteX0" fmla="*/ 0 w 1826079"/>
              <a:gd name="connsiteY0" fmla="*/ 1111709 h 1117152"/>
              <a:gd name="connsiteX1" fmla="*/ 225879 w 1826079"/>
              <a:gd name="connsiteY1" fmla="*/ 819155 h 1117152"/>
              <a:gd name="connsiteX2" fmla="*/ 590550 w 1826079"/>
              <a:gd name="connsiteY2" fmla="*/ 568784 h 1117152"/>
              <a:gd name="connsiteX3" fmla="*/ 906236 w 1826079"/>
              <a:gd name="connsiteY3" fmla="*/ 5 h 1117152"/>
              <a:gd name="connsiteX4" fmla="*/ 1216479 w 1826079"/>
              <a:gd name="connsiteY4" fmla="*/ 579671 h 1117152"/>
              <a:gd name="connsiteX5" fmla="*/ 1581150 w 1826079"/>
              <a:gd name="connsiteY5" fmla="*/ 796023 h 1117152"/>
              <a:gd name="connsiteX6" fmla="*/ 1826079 w 1826079"/>
              <a:gd name="connsiteY6" fmla="*/ 1117152 h 1117152"/>
              <a:gd name="connsiteX0" fmla="*/ 0 w 1826079"/>
              <a:gd name="connsiteY0" fmla="*/ 1111709 h 1117152"/>
              <a:gd name="connsiteX1" fmla="*/ 225879 w 1826079"/>
              <a:gd name="connsiteY1" fmla="*/ 819155 h 1117152"/>
              <a:gd name="connsiteX2" fmla="*/ 578303 w 1826079"/>
              <a:gd name="connsiteY2" fmla="*/ 568784 h 1117152"/>
              <a:gd name="connsiteX3" fmla="*/ 906236 w 1826079"/>
              <a:gd name="connsiteY3" fmla="*/ 5 h 1117152"/>
              <a:gd name="connsiteX4" fmla="*/ 1216479 w 1826079"/>
              <a:gd name="connsiteY4" fmla="*/ 579671 h 1117152"/>
              <a:gd name="connsiteX5" fmla="*/ 1581150 w 1826079"/>
              <a:gd name="connsiteY5" fmla="*/ 796023 h 1117152"/>
              <a:gd name="connsiteX6" fmla="*/ 1826079 w 1826079"/>
              <a:gd name="connsiteY6" fmla="*/ 1117152 h 1117152"/>
              <a:gd name="connsiteX0" fmla="*/ 0 w 1826079"/>
              <a:gd name="connsiteY0" fmla="*/ 1111719 h 1117162"/>
              <a:gd name="connsiteX1" fmla="*/ 225879 w 1826079"/>
              <a:gd name="connsiteY1" fmla="*/ 819165 h 1117162"/>
              <a:gd name="connsiteX2" fmla="*/ 563335 w 1826079"/>
              <a:gd name="connsiteY2" fmla="*/ 561990 h 1117162"/>
              <a:gd name="connsiteX3" fmla="*/ 906236 w 1826079"/>
              <a:gd name="connsiteY3" fmla="*/ 15 h 1117162"/>
              <a:gd name="connsiteX4" fmla="*/ 1216479 w 1826079"/>
              <a:gd name="connsiteY4" fmla="*/ 579681 h 1117162"/>
              <a:gd name="connsiteX5" fmla="*/ 1581150 w 1826079"/>
              <a:gd name="connsiteY5" fmla="*/ 796033 h 1117162"/>
              <a:gd name="connsiteX6" fmla="*/ 1826079 w 1826079"/>
              <a:gd name="connsiteY6" fmla="*/ 1117162 h 1117162"/>
              <a:gd name="connsiteX0" fmla="*/ 0 w 1826079"/>
              <a:gd name="connsiteY0" fmla="*/ 1111706 h 1117149"/>
              <a:gd name="connsiteX1" fmla="*/ 225879 w 1826079"/>
              <a:gd name="connsiteY1" fmla="*/ 819152 h 1117149"/>
              <a:gd name="connsiteX2" fmla="*/ 563335 w 1826079"/>
              <a:gd name="connsiteY2" fmla="*/ 561977 h 1117149"/>
              <a:gd name="connsiteX3" fmla="*/ 906236 w 1826079"/>
              <a:gd name="connsiteY3" fmla="*/ 2 h 1117149"/>
              <a:gd name="connsiteX4" fmla="*/ 1227365 w 1826079"/>
              <a:gd name="connsiteY4" fmla="*/ 567422 h 1117149"/>
              <a:gd name="connsiteX5" fmla="*/ 1581150 w 1826079"/>
              <a:gd name="connsiteY5" fmla="*/ 796020 h 1117149"/>
              <a:gd name="connsiteX6" fmla="*/ 1826079 w 1826079"/>
              <a:gd name="connsiteY6" fmla="*/ 1117149 h 1117149"/>
              <a:gd name="connsiteX0" fmla="*/ 0 w 1826079"/>
              <a:gd name="connsiteY0" fmla="*/ 1114309 h 1119752"/>
              <a:gd name="connsiteX1" fmla="*/ 225879 w 1826079"/>
              <a:gd name="connsiteY1" fmla="*/ 821755 h 1119752"/>
              <a:gd name="connsiteX2" fmla="*/ 906236 w 1826079"/>
              <a:gd name="connsiteY2" fmla="*/ 2605 h 1119752"/>
              <a:gd name="connsiteX3" fmla="*/ 1227365 w 1826079"/>
              <a:gd name="connsiteY3" fmla="*/ 570025 h 1119752"/>
              <a:gd name="connsiteX4" fmla="*/ 1581150 w 1826079"/>
              <a:gd name="connsiteY4" fmla="*/ 798623 h 1119752"/>
              <a:gd name="connsiteX5" fmla="*/ 1826079 w 1826079"/>
              <a:gd name="connsiteY5" fmla="*/ 1119752 h 1119752"/>
              <a:gd name="connsiteX0" fmla="*/ 0 w 1826079"/>
              <a:gd name="connsiteY0" fmla="*/ 1111723 h 1117166"/>
              <a:gd name="connsiteX1" fmla="*/ 225879 w 1826079"/>
              <a:gd name="connsiteY1" fmla="*/ 819169 h 1117166"/>
              <a:gd name="connsiteX2" fmla="*/ 906236 w 1826079"/>
              <a:gd name="connsiteY2" fmla="*/ 19 h 1117166"/>
              <a:gd name="connsiteX3" fmla="*/ 1581150 w 1826079"/>
              <a:gd name="connsiteY3" fmla="*/ 796037 h 1117166"/>
              <a:gd name="connsiteX4" fmla="*/ 1826079 w 1826079"/>
              <a:gd name="connsiteY4" fmla="*/ 1117166 h 1117166"/>
              <a:gd name="connsiteX0" fmla="*/ 0 w 1826079"/>
              <a:gd name="connsiteY0" fmla="*/ 524222 h 529665"/>
              <a:gd name="connsiteX1" fmla="*/ 225879 w 1826079"/>
              <a:gd name="connsiteY1" fmla="*/ 231668 h 529665"/>
              <a:gd name="connsiteX2" fmla="*/ 914945 w 1826079"/>
              <a:gd name="connsiteY2" fmla="*/ 346 h 529665"/>
              <a:gd name="connsiteX3" fmla="*/ 1581150 w 1826079"/>
              <a:gd name="connsiteY3" fmla="*/ 208536 h 529665"/>
              <a:gd name="connsiteX4" fmla="*/ 1826079 w 1826079"/>
              <a:gd name="connsiteY4" fmla="*/ 529665 h 529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6079" h="529665">
                <a:moveTo>
                  <a:pt x="0" y="524222"/>
                </a:moveTo>
                <a:cubicBezTo>
                  <a:pt x="60212" y="422622"/>
                  <a:pt x="73388" y="318981"/>
                  <a:pt x="225879" y="231668"/>
                </a:cubicBezTo>
                <a:cubicBezTo>
                  <a:pt x="378370" y="144355"/>
                  <a:pt x="689067" y="4201"/>
                  <a:pt x="914945" y="346"/>
                </a:cubicBezTo>
                <a:cubicBezTo>
                  <a:pt x="1140823" y="-3509"/>
                  <a:pt x="1427843" y="22345"/>
                  <a:pt x="1581150" y="208536"/>
                </a:cubicBezTo>
                <a:cubicBezTo>
                  <a:pt x="1694316" y="291086"/>
                  <a:pt x="1760197" y="410375"/>
                  <a:pt x="1826079" y="529665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21C1323-1758-6CAD-431B-BA3135ECF0CF}"/>
              </a:ext>
            </a:extLst>
          </p:cNvPr>
          <p:cNvSpPr txBox="1"/>
          <p:nvPr/>
        </p:nvSpPr>
        <p:spPr>
          <a:xfrm>
            <a:off x="10141139" y="3379673"/>
            <a:ext cx="193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5. TE-diffusion</a:t>
            </a: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0F133674-779C-61EB-C0AC-65EC18E17586}"/>
              </a:ext>
            </a:extLst>
          </p:cNvPr>
          <p:cNvSpPr/>
          <p:nvPr/>
        </p:nvSpPr>
        <p:spPr>
          <a:xfrm>
            <a:off x="9845050" y="5040974"/>
            <a:ext cx="2346950" cy="529665"/>
          </a:xfrm>
          <a:custGeom>
            <a:avLst/>
            <a:gdLst>
              <a:gd name="connsiteX0" fmla="*/ 0 w 1826079"/>
              <a:gd name="connsiteY0" fmla="*/ 1111802 h 1117245"/>
              <a:gd name="connsiteX1" fmla="*/ 225879 w 1826079"/>
              <a:gd name="connsiteY1" fmla="*/ 819248 h 1117245"/>
              <a:gd name="connsiteX2" fmla="*/ 632732 w 1826079"/>
              <a:gd name="connsiteY2" fmla="*/ 575681 h 1117245"/>
              <a:gd name="connsiteX3" fmla="*/ 906236 w 1826079"/>
              <a:gd name="connsiteY3" fmla="*/ 98 h 1117245"/>
              <a:gd name="connsiteX4" fmla="*/ 1147082 w 1826079"/>
              <a:gd name="connsiteY4" fmla="*/ 621945 h 1117245"/>
              <a:gd name="connsiteX5" fmla="*/ 1581150 w 1826079"/>
              <a:gd name="connsiteY5" fmla="*/ 796116 h 1117245"/>
              <a:gd name="connsiteX6" fmla="*/ 1826079 w 1826079"/>
              <a:gd name="connsiteY6" fmla="*/ 1117245 h 1117245"/>
              <a:gd name="connsiteX0" fmla="*/ 0 w 1826079"/>
              <a:gd name="connsiteY0" fmla="*/ 1111724 h 1117167"/>
              <a:gd name="connsiteX1" fmla="*/ 225879 w 1826079"/>
              <a:gd name="connsiteY1" fmla="*/ 819170 h 1117167"/>
              <a:gd name="connsiteX2" fmla="*/ 632732 w 1826079"/>
              <a:gd name="connsiteY2" fmla="*/ 575603 h 1117167"/>
              <a:gd name="connsiteX3" fmla="*/ 906236 w 1826079"/>
              <a:gd name="connsiteY3" fmla="*/ 20 h 1117167"/>
              <a:gd name="connsiteX4" fmla="*/ 1179739 w 1826079"/>
              <a:gd name="connsiteY4" fmla="*/ 596014 h 1117167"/>
              <a:gd name="connsiteX5" fmla="*/ 1581150 w 1826079"/>
              <a:gd name="connsiteY5" fmla="*/ 796038 h 1117167"/>
              <a:gd name="connsiteX6" fmla="*/ 1826079 w 1826079"/>
              <a:gd name="connsiteY6" fmla="*/ 1117167 h 1117167"/>
              <a:gd name="connsiteX0" fmla="*/ 0 w 1826079"/>
              <a:gd name="connsiteY0" fmla="*/ 1111705 h 1117148"/>
              <a:gd name="connsiteX1" fmla="*/ 225879 w 1826079"/>
              <a:gd name="connsiteY1" fmla="*/ 819151 h 1117148"/>
              <a:gd name="connsiteX2" fmla="*/ 632732 w 1826079"/>
              <a:gd name="connsiteY2" fmla="*/ 575584 h 1117148"/>
              <a:gd name="connsiteX3" fmla="*/ 906236 w 1826079"/>
              <a:gd name="connsiteY3" fmla="*/ 1 h 1117148"/>
              <a:gd name="connsiteX4" fmla="*/ 1216479 w 1826079"/>
              <a:gd name="connsiteY4" fmla="*/ 579667 h 1117148"/>
              <a:gd name="connsiteX5" fmla="*/ 1581150 w 1826079"/>
              <a:gd name="connsiteY5" fmla="*/ 796019 h 1117148"/>
              <a:gd name="connsiteX6" fmla="*/ 1826079 w 1826079"/>
              <a:gd name="connsiteY6" fmla="*/ 1117148 h 1117148"/>
              <a:gd name="connsiteX0" fmla="*/ 0 w 1826079"/>
              <a:gd name="connsiteY0" fmla="*/ 1111709 h 1117152"/>
              <a:gd name="connsiteX1" fmla="*/ 225879 w 1826079"/>
              <a:gd name="connsiteY1" fmla="*/ 819155 h 1117152"/>
              <a:gd name="connsiteX2" fmla="*/ 590550 w 1826079"/>
              <a:gd name="connsiteY2" fmla="*/ 568784 h 1117152"/>
              <a:gd name="connsiteX3" fmla="*/ 906236 w 1826079"/>
              <a:gd name="connsiteY3" fmla="*/ 5 h 1117152"/>
              <a:gd name="connsiteX4" fmla="*/ 1216479 w 1826079"/>
              <a:gd name="connsiteY4" fmla="*/ 579671 h 1117152"/>
              <a:gd name="connsiteX5" fmla="*/ 1581150 w 1826079"/>
              <a:gd name="connsiteY5" fmla="*/ 796023 h 1117152"/>
              <a:gd name="connsiteX6" fmla="*/ 1826079 w 1826079"/>
              <a:gd name="connsiteY6" fmla="*/ 1117152 h 1117152"/>
              <a:gd name="connsiteX0" fmla="*/ 0 w 1826079"/>
              <a:gd name="connsiteY0" fmla="*/ 1111709 h 1117152"/>
              <a:gd name="connsiteX1" fmla="*/ 225879 w 1826079"/>
              <a:gd name="connsiteY1" fmla="*/ 819155 h 1117152"/>
              <a:gd name="connsiteX2" fmla="*/ 578303 w 1826079"/>
              <a:gd name="connsiteY2" fmla="*/ 568784 h 1117152"/>
              <a:gd name="connsiteX3" fmla="*/ 906236 w 1826079"/>
              <a:gd name="connsiteY3" fmla="*/ 5 h 1117152"/>
              <a:gd name="connsiteX4" fmla="*/ 1216479 w 1826079"/>
              <a:gd name="connsiteY4" fmla="*/ 579671 h 1117152"/>
              <a:gd name="connsiteX5" fmla="*/ 1581150 w 1826079"/>
              <a:gd name="connsiteY5" fmla="*/ 796023 h 1117152"/>
              <a:gd name="connsiteX6" fmla="*/ 1826079 w 1826079"/>
              <a:gd name="connsiteY6" fmla="*/ 1117152 h 1117152"/>
              <a:gd name="connsiteX0" fmla="*/ 0 w 1826079"/>
              <a:gd name="connsiteY0" fmla="*/ 1111719 h 1117162"/>
              <a:gd name="connsiteX1" fmla="*/ 225879 w 1826079"/>
              <a:gd name="connsiteY1" fmla="*/ 819165 h 1117162"/>
              <a:gd name="connsiteX2" fmla="*/ 563335 w 1826079"/>
              <a:gd name="connsiteY2" fmla="*/ 561990 h 1117162"/>
              <a:gd name="connsiteX3" fmla="*/ 906236 w 1826079"/>
              <a:gd name="connsiteY3" fmla="*/ 15 h 1117162"/>
              <a:gd name="connsiteX4" fmla="*/ 1216479 w 1826079"/>
              <a:gd name="connsiteY4" fmla="*/ 579681 h 1117162"/>
              <a:gd name="connsiteX5" fmla="*/ 1581150 w 1826079"/>
              <a:gd name="connsiteY5" fmla="*/ 796033 h 1117162"/>
              <a:gd name="connsiteX6" fmla="*/ 1826079 w 1826079"/>
              <a:gd name="connsiteY6" fmla="*/ 1117162 h 1117162"/>
              <a:gd name="connsiteX0" fmla="*/ 0 w 1826079"/>
              <a:gd name="connsiteY0" fmla="*/ 1111706 h 1117149"/>
              <a:gd name="connsiteX1" fmla="*/ 225879 w 1826079"/>
              <a:gd name="connsiteY1" fmla="*/ 819152 h 1117149"/>
              <a:gd name="connsiteX2" fmla="*/ 563335 w 1826079"/>
              <a:gd name="connsiteY2" fmla="*/ 561977 h 1117149"/>
              <a:gd name="connsiteX3" fmla="*/ 906236 w 1826079"/>
              <a:gd name="connsiteY3" fmla="*/ 2 h 1117149"/>
              <a:gd name="connsiteX4" fmla="*/ 1227365 w 1826079"/>
              <a:gd name="connsiteY4" fmla="*/ 567422 h 1117149"/>
              <a:gd name="connsiteX5" fmla="*/ 1581150 w 1826079"/>
              <a:gd name="connsiteY5" fmla="*/ 796020 h 1117149"/>
              <a:gd name="connsiteX6" fmla="*/ 1826079 w 1826079"/>
              <a:gd name="connsiteY6" fmla="*/ 1117149 h 1117149"/>
              <a:gd name="connsiteX0" fmla="*/ 0 w 1826079"/>
              <a:gd name="connsiteY0" fmla="*/ 1114309 h 1119752"/>
              <a:gd name="connsiteX1" fmla="*/ 225879 w 1826079"/>
              <a:gd name="connsiteY1" fmla="*/ 821755 h 1119752"/>
              <a:gd name="connsiteX2" fmla="*/ 906236 w 1826079"/>
              <a:gd name="connsiteY2" fmla="*/ 2605 h 1119752"/>
              <a:gd name="connsiteX3" fmla="*/ 1227365 w 1826079"/>
              <a:gd name="connsiteY3" fmla="*/ 570025 h 1119752"/>
              <a:gd name="connsiteX4" fmla="*/ 1581150 w 1826079"/>
              <a:gd name="connsiteY4" fmla="*/ 798623 h 1119752"/>
              <a:gd name="connsiteX5" fmla="*/ 1826079 w 1826079"/>
              <a:gd name="connsiteY5" fmla="*/ 1119752 h 1119752"/>
              <a:gd name="connsiteX0" fmla="*/ 0 w 1826079"/>
              <a:gd name="connsiteY0" fmla="*/ 1111723 h 1117166"/>
              <a:gd name="connsiteX1" fmla="*/ 225879 w 1826079"/>
              <a:gd name="connsiteY1" fmla="*/ 819169 h 1117166"/>
              <a:gd name="connsiteX2" fmla="*/ 906236 w 1826079"/>
              <a:gd name="connsiteY2" fmla="*/ 19 h 1117166"/>
              <a:gd name="connsiteX3" fmla="*/ 1581150 w 1826079"/>
              <a:gd name="connsiteY3" fmla="*/ 796037 h 1117166"/>
              <a:gd name="connsiteX4" fmla="*/ 1826079 w 1826079"/>
              <a:gd name="connsiteY4" fmla="*/ 1117166 h 1117166"/>
              <a:gd name="connsiteX0" fmla="*/ 0 w 1826079"/>
              <a:gd name="connsiteY0" fmla="*/ 524222 h 529665"/>
              <a:gd name="connsiteX1" fmla="*/ 225879 w 1826079"/>
              <a:gd name="connsiteY1" fmla="*/ 231668 h 529665"/>
              <a:gd name="connsiteX2" fmla="*/ 914945 w 1826079"/>
              <a:gd name="connsiteY2" fmla="*/ 346 h 529665"/>
              <a:gd name="connsiteX3" fmla="*/ 1581150 w 1826079"/>
              <a:gd name="connsiteY3" fmla="*/ 208536 h 529665"/>
              <a:gd name="connsiteX4" fmla="*/ 1826079 w 1826079"/>
              <a:gd name="connsiteY4" fmla="*/ 529665 h 529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6079" h="529665">
                <a:moveTo>
                  <a:pt x="0" y="524222"/>
                </a:moveTo>
                <a:cubicBezTo>
                  <a:pt x="60212" y="422622"/>
                  <a:pt x="73388" y="318981"/>
                  <a:pt x="225879" y="231668"/>
                </a:cubicBezTo>
                <a:cubicBezTo>
                  <a:pt x="378370" y="144355"/>
                  <a:pt x="689067" y="4201"/>
                  <a:pt x="914945" y="346"/>
                </a:cubicBezTo>
                <a:cubicBezTo>
                  <a:pt x="1140823" y="-3509"/>
                  <a:pt x="1427843" y="22345"/>
                  <a:pt x="1581150" y="208536"/>
                </a:cubicBezTo>
                <a:cubicBezTo>
                  <a:pt x="1694316" y="291086"/>
                  <a:pt x="1760197" y="410375"/>
                  <a:pt x="1826079" y="529665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3C0E578B-EE05-78AF-30DC-53EF7CF59B1E}"/>
              </a:ext>
            </a:extLst>
          </p:cNvPr>
          <p:cNvCxnSpPr/>
          <p:nvPr/>
        </p:nvCxnSpPr>
        <p:spPr>
          <a:xfrm>
            <a:off x="1691846" y="5040974"/>
            <a:ext cx="108678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BDC1DDA8-5A2F-8ABA-77CB-0C7DD8E746B8}"/>
              </a:ext>
            </a:extLst>
          </p:cNvPr>
          <p:cNvSpPr txBox="1"/>
          <p:nvPr/>
        </p:nvSpPr>
        <p:spPr>
          <a:xfrm>
            <a:off x="1479928" y="4645688"/>
            <a:ext cx="1472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lt"/>
              </a:rPr>
              <a:t>FE diffusion</a:t>
            </a:r>
            <a:endParaRPr lang="zh-CN" altLang="en-US" dirty="0">
              <a:latin typeface="+mj-lt"/>
            </a:endParaRP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3993AF3F-BEA7-217E-C136-E165D04CFAD5}"/>
              </a:ext>
            </a:extLst>
          </p:cNvPr>
          <p:cNvCxnSpPr/>
          <p:nvPr/>
        </p:nvCxnSpPr>
        <p:spPr>
          <a:xfrm>
            <a:off x="9143841" y="4959731"/>
            <a:ext cx="108678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F902E81E-93CC-99B1-0EA3-EC4D0EFA6C53}"/>
              </a:ext>
            </a:extLst>
          </p:cNvPr>
          <p:cNvSpPr txBox="1"/>
          <p:nvPr/>
        </p:nvSpPr>
        <p:spPr>
          <a:xfrm>
            <a:off x="8931923" y="4564445"/>
            <a:ext cx="1472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lt"/>
              </a:rPr>
              <a:t>TE diffusion</a:t>
            </a:r>
            <a:endParaRPr lang="zh-CN" altLang="en-US" dirty="0">
              <a:latin typeface="+mj-lt"/>
            </a:endParaRP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DBDDE6FD-355A-4DEE-91D4-03C3AECC9988}"/>
              </a:ext>
            </a:extLst>
          </p:cNvPr>
          <p:cNvCxnSpPr>
            <a:cxnSpLocks/>
          </p:cNvCxnSpPr>
          <p:nvPr/>
        </p:nvCxnSpPr>
        <p:spPr>
          <a:xfrm>
            <a:off x="3744760" y="5772373"/>
            <a:ext cx="482090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13F4FAD8-05FE-6D97-7BE9-8EEBFCB4261C}"/>
              </a:ext>
            </a:extLst>
          </p:cNvPr>
          <p:cNvSpPr txBox="1"/>
          <p:nvPr/>
        </p:nvSpPr>
        <p:spPr>
          <a:xfrm>
            <a:off x="4440812" y="5792906"/>
            <a:ext cx="3274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+mj-lt"/>
              </a:rPr>
              <a:t>Peak shape evolution</a:t>
            </a:r>
            <a:endParaRPr lang="zh-CN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62145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DE54E0-BC88-4881-F283-D809427C3B1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CN" sz="2400" dirty="0">
                <a:latin typeface="+mj-lt"/>
              </a:rPr>
              <a:t>Second-order Jahn-Teller (SOJT) Effect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140A1F4-3C38-8FE3-8B41-57997CF599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158"/>
          <a:stretch/>
        </p:blipFill>
        <p:spPr>
          <a:xfrm>
            <a:off x="437943" y="1476215"/>
            <a:ext cx="4314449" cy="465265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F478433-5FE5-4D99-0C1B-56C52979A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ns</a:t>
            </a:r>
            <a:r>
              <a:rPr lang="en-US" altLang="zh-CN" baseline="30000" dirty="0"/>
              <a:t>2</a:t>
            </a:r>
            <a:r>
              <a:rPr lang="en-US" altLang="zh-CN" dirty="0"/>
              <a:t> Lone Pair Effect (LPE)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CED8653-76CF-68E1-B986-C3721D3916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i="1" dirty="0"/>
              <a:t>Nat. Rev. Chem.</a:t>
            </a:r>
            <a:r>
              <a:rPr lang="en-US" altLang="zh-CN" dirty="0"/>
              <a:t> </a:t>
            </a:r>
            <a:r>
              <a:rPr lang="en-US" altLang="zh-CN" b="1" dirty="0"/>
              <a:t>2021</a:t>
            </a:r>
            <a:r>
              <a:rPr lang="en-US" altLang="zh-CN" dirty="0"/>
              <a:t>, 5, 838.	</a:t>
            </a:r>
            <a:r>
              <a:rPr lang="en-US" altLang="zh-CN" i="1" dirty="0"/>
              <a:t>JACS</a:t>
            </a:r>
            <a:r>
              <a:rPr lang="en-US" altLang="zh-CN" dirty="0"/>
              <a:t>, </a:t>
            </a:r>
            <a:r>
              <a:rPr lang="en-US" altLang="zh-CN" b="1" dirty="0"/>
              <a:t>2016</a:t>
            </a:r>
            <a:r>
              <a:rPr lang="en-US" altLang="zh-CN" dirty="0"/>
              <a:t>, 138, 11820.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DCC6868-BF18-BD5B-1CB3-E0C56BDF07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18"/>
          <a:stretch/>
        </p:blipFill>
        <p:spPr>
          <a:xfrm>
            <a:off x="5291014" y="1426045"/>
            <a:ext cx="4120561" cy="4652659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D2674195-52D5-9A8B-B7AB-2978286BA950}"/>
              </a:ext>
            </a:extLst>
          </p:cNvPr>
          <p:cNvSpPr/>
          <p:nvPr/>
        </p:nvSpPr>
        <p:spPr>
          <a:xfrm>
            <a:off x="5025663" y="1489647"/>
            <a:ext cx="4503336" cy="4625796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34C361F-015E-4701-509B-038F515B48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5302" y="1964314"/>
            <a:ext cx="2439275" cy="2426213"/>
          </a:xfrm>
          <a:prstGeom prst="rect">
            <a:avLst/>
          </a:prstGeom>
        </p:spPr>
      </p:pic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8CCEE29D-129C-BB2F-C2D9-BB82A0CCB77C}"/>
              </a:ext>
            </a:extLst>
          </p:cNvPr>
          <p:cNvSpPr/>
          <p:nvPr/>
        </p:nvSpPr>
        <p:spPr>
          <a:xfrm>
            <a:off x="9284677" y="4470400"/>
            <a:ext cx="1508369" cy="945662"/>
          </a:xfrm>
          <a:custGeom>
            <a:avLst/>
            <a:gdLst>
              <a:gd name="connsiteX0" fmla="*/ 0 w 1508369"/>
              <a:gd name="connsiteY0" fmla="*/ 945662 h 945662"/>
              <a:gd name="connsiteX1" fmla="*/ 1094154 w 1508369"/>
              <a:gd name="connsiteY1" fmla="*/ 758092 h 945662"/>
              <a:gd name="connsiteX2" fmla="*/ 1508369 w 1508369"/>
              <a:gd name="connsiteY2" fmla="*/ 0 h 94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8369" h="945662">
                <a:moveTo>
                  <a:pt x="0" y="945662"/>
                </a:moveTo>
                <a:cubicBezTo>
                  <a:pt x="421379" y="930682"/>
                  <a:pt x="842759" y="915702"/>
                  <a:pt x="1094154" y="758092"/>
                </a:cubicBezTo>
                <a:cubicBezTo>
                  <a:pt x="1345549" y="600482"/>
                  <a:pt x="1426959" y="300241"/>
                  <a:pt x="1508369" y="0"/>
                </a:cubicBezTo>
              </a:path>
            </a:pathLst>
          </a:custGeom>
          <a:noFill/>
          <a:ln w="317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DE42CD1-C23E-019B-6554-2F9674587B36}"/>
              </a:ext>
            </a:extLst>
          </p:cNvPr>
          <p:cNvSpPr txBox="1"/>
          <p:nvPr/>
        </p:nvSpPr>
        <p:spPr>
          <a:xfrm>
            <a:off x="9411575" y="1346172"/>
            <a:ext cx="288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+mj-lt"/>
              </a:rPr>
              <a:t>ns</a:t>
            </a:r>
            <a:r>
              <a:rPr lang="en-US" altLang="zh-CN" baseline="30000" dirty="0">
                <a:latin typeface="+mj-lt"/>
              </a:rPr>
              <a:t>2</a:t>
            </a:r>
            <a:r>
              <a:rPr lang="en-US" altLang="zh-CN" dirty="0">
                <a:latin typeface="+mj-lt"/>
              </a:rPr>
              <a:t> lone pair effect &amp; </a:t>
            </a:r>
          </a:p>
          <a:p>
            <a:pPr algn="ctr"/>
            <a:r>
              <a:rPr lang="en-US" altLang="zh-CN" dirty="0">
                <a:latin typeface="+mj-lt"/>
              </a:rPr>
              <a:t>off-center displacement</a:t>
            </a:r>
            <a:endParaRPr lang="zh-CN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53144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478433-5FE5-4D99-0C1B-56C52979A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ns</a:t>
            </a:r>
            <a:r>
              <a:rPr lang="en-US" altLang="zh-CN" baseline="30000" dirty="0"/>
              <a:t>2</a:t>
            </a:r>
            <a:r>
              <a:rPr lang="en-US" altLang="zh-CN" dirty="0"/>
              <a:t> Lone Pair Effect (LPE)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3DE54E0-BC88-4881-F283-D809427C3B1C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defTabSz="447675"/>
                <a:r>
                  <a:rPr lang="en-US" altLang="zh-CN" sz="2400" dirty="0">
                    <a:latin typeface="+mj-lt"/>
                  </a:rPr>
                  <a:t>Lattice Anharmonicity</a:t>
                </a:r>
                <a:endParaRPr lang="en-US" altLang="zh-CN" dirty="0"/>
              </a:p>
              <a:p>
                <a:pPr defTabSz="447675"/>
                <a:r>
                  <a:rPr lang="en-US" altLang="zh-CN" b="1" dirty="0"/>
                  <a:t>Harmonic oscillator</a:t>
                </a:r>
                <a:r>
                  <a:rPr lang="en-US" altLang="zh-CN" dirty="0"/>
                  <a:t>:</a:t>
                </a:r>
              </a:p>
              <a:p>
                <a:pPr defTabSz="447675"/>
                <a:r>
                  <a:rPr lang="en-US" altLang="zh-CN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 (Parabola)</a:t>
                </a:r>
              </a:p>
              <a:p>
                <a:pPr defTabSz="447675"/>
                <a:r>
                  <a:rPr lang="en-US" altLang="zh-CN" b="1" dirty="0"/>
                  <a:t>With ns</a:t>
                </a:r>
                <a:r>
                  <a:rPr lang="en-US" altLang="zh-CN" b="1" baseline="30000" dirty="0"/>
                  <a:t>2</a:t>
                </a:r>
                <a:r>
                  <a:rPr lang="en-US" altLang="zh-CN" b="1" dirty="0"/>
                  <a:t> LPE</a:t>
                </a:r>
                <a:r>
                  <a:rPr lang="en-US" altLang="zh-CN" dirty="0"/>
                  <a:t>:</a:t>
                </a:r>
              </a:p>
              <a:p>
                <a:pPr defTabSz="447675"/>
                <a:r>
                  <a:rPr lang="en-US" altLang="zh-CN" b="1" dirty="0"/>
                  <a:t>	</a:t>
                </a:r>
                <a:r>
                  <a:rPr lang="en-US" altLang="zh-CN" dirty="0"/>
                  <a:t>Double-well potential curve</a:t>
                </a:r>
              </a:p>
              <a:p>
                <a:pPr defTabSz="447675"/>
                <a:r>
                  <a:rPr lang="en-US" altLang="zh-CN" dirty="0"/>
                  <a:t>	=&gt; Strong </a:t>
                </a:r>
                <a:r>
                  <a:rPr lang="en-US" altLang="zh-CN" dirty="0">
                    <a:solidFill>
                      <a:srgbClr val="1313A1"/>
                    </a:solidFill>
                  </a:rPr>
                  <a:t>anharmonicity</a:t>
                </a:r>
              </a:p>
              <a:p>
                <a:pPr defTabSz="447675"/>
                <a:r>
                  <a:rPr lang="en-US" altLang="zh-CN" dirty="0"/>
                  <a:t>	=&gt; </a:t>
                </a:r>
                <a:r>
                  <a:rPr lang="en-US" altLang="zh-CN" dirty="0">
                    <a:solidFill>
                      <a:srgbClr val="1313A1"/>
                    </a:solidFill>
                  </a:rPr>
                  <a:t>Exciton-phonon coupling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↑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3DE54E0-BC88-4881-F283-D809427C3B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765" t="-6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CED8653-76CF-68E1-B986-C3721D3916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i="1" dirty="0"/>
              <a:t>Nat. Rev. Chem.</a:t>
            </a:r>
            <a:r>
              <a:rPr lang="en-US" altLang="zh-CN" dirty="0"/>
              <a:t> </a:t>
            </a:r>
            <a:r>
              <a:rPr lang="en-US" altLang="zh-CN" b="1" dirty="0"/>
              <a:t>2021</a:t>
            </a:r>
            <a:r>
              <a:rPr lang="en-US" altLang="zh-CN" dirty="0"/>
              <a:t>, 5, 838.    </a:t>
            </a:r>
            <a:r>
              <a:rPr lang="en-US" altLang="zh-CN" i="1" dirty="0"/>
              <a:t>JACS</a:t>
            </a:r>
            <a:r>
              <a:rPr lang="en-US" altLang="zh-CN" dirty="0"/>
              <a:t>, </a:t>
            </a:r>
            <a:r>
              <a:rPr lang="en-US" altLang="zh-CN" b="1" dirty="0"/>
              <a:t>2016</a:t>
            </a:r>
            <a:r>
              <a:rPr lang="en-US" altLang="zh-CN" dirty="0"/>
              <a:t>, 138, 11820.    </a:t>
            </a:r>
            <a:r>
              <a:rPr lang="en-US" altLang="zh-CN" i="1" dirty="0"/>
              <a:t>Phys. Rev. Lett.</a:t>
            </a:r>
            <a:r>
              <a:rPr lang="en-US" altLang="zh-CN" dirty="0"/>
              <a:t> </a:t>
            </a:r>
            <a:r>
              <a:rPr lang="en-US" altLang="zh-CN" b="1" dirty="0"/>
              <a:t>2017</a:t>
            </a:r>
            <a:r>
              <a:rPr lang="en-US" altLang="zh-CN" dirty="0"/>
              <a:t>,  118, 136001.    </a:t>
            </a:r>
            <a:r>
              <a:rPr lang="de-DE" altLang="zh-CN" i="1" dirty="0"/>
              <a:t>JACS</a:t>
            </a:r>
            <a:r>
              <a:rPr lang="de-DE" altLang="zh-CN" dirty="0"/>
              <a:t>. </a:t>
            </a:r>
            <a:r>
              <a:rPr lang="de-DE" altLang="zh-CN" b="1" dirty="0"/>
              <a:t>2022</a:t>
            </a:r>
            <a:r>
              <a:rPr lang="de-DE" altLang="zh-CN" dirty="0"/>
              <a:t>, 144, 27, 12247</a:t>
            </a:r>
            <a:endParaRPr lang="zh-CN" altLang="en-US" dirty="0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5C8DB649-4C55-9D59-FF15-2E1B6BDECE3C}"/>
              </a:ext>
            </a:extLst>
          </p:cNvPr>
          <p:cNvSpPr/>
          <p:nvPr/>
        </p:nvSpPr>
        <p:spPr>
          <a:xfrm>
            <a:off x="5562505" y="513015"/>
            <a:ext cx="6260449" cy="355098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3E56213-CE66-113A-F24B-4FE1DBA76063}"/>
              </a:ext>
            </a:extLst>
          </p:cNvPr>
          <p:cNvGrpSpPr/>
          <p:nvPr/>
        </p:nvGrpSpPr>
        <p:grpSpPr>
          <a:xfrm>
            <a:off x="5814075" y="751051"/>
            <a:ext cx="5757307" cy="3281495"/>
            <a:chOff x="5797420" y="2936230"/>
            <a:chExt cx="6409633" cy="3653301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BD03D5B-BF37-ED63-C24D-B0225E4781A6}"/>
                </a:ext>
              </a:extLst>
            </p:cNvPr>
            <p:cNvGrpSpPr/>
            <p:nvPr/>
          </p:nvGrpSpPr>
          <p:grpSpPr>
            <a:xfrm>
              <a:off x="5797420" y="2936230"/>
              <a:ext cx="6206120" cy="3653301"/>
              <a:chOff x="5797420" y="2936230"/>
              <a:chExt cx="6206120" cy="3653301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33CDD406-6A45-7515-2651-BE6B490E14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797420" y="2936230"/>
                <a:ext cx="6206120" cy="3653301"/>
              </a:xfrm>
              <a:prstGeom prst="rect">
                <a:avLst/>
              </a:prstGeom>
            </p:spPr>
          </p:pic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09D87F29-7617-9C9B-38E8-6D8B2CAA4E43}"/>
                  </a:ext>
                </a:extLst>
              </p:cNvPr>
              <p:cNvSpPr/>
              <p:nvPr/>
            </p:nvSpPr>
            <p:spPr>
              <a:xfrm>
                <a:off x="6128657" y="3052947"/>
                <a:ext cx="5874883" cy="1488732"/>
              </a:xfrm>
              <a:prstGeom prst="roundRect">
                <a:avLst>
                  <a:gd name="adj" fmla="val 6044"/>
                </a:avLst>
              </a:prstGeom>
              <a:noFill/>
              <a:ln w="2540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434E87A-4E39-6DFA-8AA3-292362A9A797}"/>
                </a:ext>
              </a:extLst>
            </p:cNvPr>
            <p:cNvSpPr txBox="1"/>
            <p:nvPr/>
          </p:nvSpPr>
          <p:spPr>
            <a:xfrm>
              <a:off x="10996089" y="3968620"/>
              <a:ext cx="1092312" cy="376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FF0000"/>
                  </a:solidFill>
                  <a:latin typeface="+mj-lt"/>
                </a:rPr>
                <a:t>([Xe]6s</a:t>
              </a:r>
              <a:r>
                <a:rPr lang="en-US" altLang="zh-CN" sz="1600" baseline="30000" dirty="0">
                  <a:solidFill>
                    <a:srgbClr val="FF0000"/>
                  </a:solidFill>
                  <a:latin typeface="+mj-lt"/>
                </a:rPr>
                <a:t>2</a:t>
              </a:r>
              <a:r>
                <a:rPr lang="en-US" altLang="zh-CN" sz="1600" dirty="0">
                  <a:solidFill>
                    <a:srgbClr val="FF0000"/>
                  </a:solidFill>
                  <a:latin typeface="+mj-lt"/>
                </a:rPr>
                <a:t>)</a:t>
              </a:r>
              <a:endParaRPr lang="zh-CN" altLang="en-US" sz="1600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72220E9-C12D-161D-5E6B-AAFAEFBCB871}"/>
                </a:ext>
              </a:extLst>
            </p:cNvPr>
            <p:cNvSpPr txBox="1"/>
            <p:nvPr/>
          </p:nvSpPr>
          <p:spPr>
            <a:xfrm>
              <a:off x="11011970" y="5446487"/>
              <a:ext cx="11950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  <a:latin typeface="+mj-lt"/>
                </a:rPr>
                <a:t>([</a:t>
              </a:r>
              <a:r>
                <a:rPr lang="en-US" altLang="zh-CN" sz="1600" dirty="0" err="1">
                  <a:solidFill>
                    <a:srgbClr val="FF0000"/>
                  </a:solidFill>
                  <a:latin typeface="+mj-lt"/>
                </a:rPr>
                <a:t>Ar</a:t>
              </a:r>
              <a:r>
                <a:rPr lang="en-US" altLang="zh-CN" sz="1600" dirty="0">
                  <a:solidFill>
                    <a:srgbClr val="FF0000"/>
                  </a:solidFill>
                  <a:latin typeface="+mj-lt"/>
                </a:rPr>
                <a:t>])</a:t>
              </a:r>
              <a:endParaRPr lang="zh-CN" altLang="en-US" sz="1600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9B6D1890-EC5F-DCE1-6542-4BB3BEFB4991}"/>
              </a:ext>
            </a:extLst>
          </p:cNvPr>
          <p:cNvGrpSpPr/>
          <p:nvPr/>
        </p:nvGrpSpPr>
        <p:grpSpPr>
          <a:xfrm>
            <a:off x="5562505" y="4153035"/>
            <a:ext cx="6260449" cy="2382775"/>
            <a:chOff x="5592858" y="4172957"/>
            <a:chExt cx="6260449" cy="2382775"/>
          </a:xfrm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D3899857-6F5A-F09C-3DD0-0F5E09496F79}"/>
                </a:ext>
              </a:extLst>
            </p:cNvPr>
            <p:cNvSpPr/>
            <p:nvPr/>
          </p:nvSpPr>
          <p:spPr>
            <a:xfrm>
              <a:off x="5592858" y="4172957"/>
              <a:ext cx="6260449" cy="235537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F5E54CA5-480D-8542-0434-1B8A133D0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165758" y="4469167"/>
              <a:ext cx="2329960" cy="2066453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CC75EFD4-3C49-8E5D-AB3F-8329A7A98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793839" y="4265124"/>
              <a:ext cx="2761347" cy="2290608"/>
            </a:xfrm>
            <a:prstGeom prst="rect">
              <a:avLst/>
            </a:prstGeom>
          </p:spPr>
        </p:pic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3DC546F-4580-2A18-6992-AB7209B58B22}"/>
                </a:ext>
              </a:extLst>
            </p:cNvPr>
            <p:cNvSpPr txBox="1"/>
            <p:nvPr/>
          </p:nvSpPr>
          <p:spPr>
            <a:xfrm>
              <a:off x="5606553" y="4175544"/>
              <a:ext cx="2761347" cy="369332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1313A1"/>
                  </a:solidFill>
                </a:rPr>
                <a:t>Exciton-Phonon Coupling</a:t>
              </a:r>
              <a:endParaRPr lang="zh-CN" altLang="en-US" b="1" dirty="0">
                <a:solidFill>
                  <a:srgbClr val="1313A1"/>
                </a:solidFill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8B30E106-75F5-F9F6-9F78-7BF51CB5BA31}"/>
              </a:ext>
            </a:extLst>
          </p:cNvPr>
          <p:cNvSpPr txBox="1"/>
          <p:nvPr/>
        </p:nvSpPr>
        <p:spPr>
          <a:xfrm>
            <a:off x="5562452" y="513136"/>
            <a:ext cx="2420405" cy="369332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1313A1"/>
                </a:solidFill>
              </a:rPr>
              <a:t>Lattice Anharmonicity</a:t>
            </a:r>
            <a:endParaRPr lang="zh-CN" altLang="en-US" b="1" dirty="0">
              <a:solidFill>
                <a:srgbClr val="1313A1"/>
              </a:solidFill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C3EA23B-DA7B-6E7F-D40D-644CCB0A435E}"/>
              </a:ext>
            </a:extLst>
          </p:cNvPr>
          <p:cNvGrpSpPr/>
          <p:nvPr/>
        </p:nvGrpSpPr>
        <p:grpSpPr>
          <a:xfrm>
            <a:off x="838549" y="4482702"/>
            <a:ext cx="4002831" cy="2025704"/>
            <a:chOff x="422282" y="4423579"/>
            <a:chExt cx="4002831" cy="2025704"/>
          </a:xfrm>
        </p:grpSpPr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3E30E84D-D1FC-DD91-39D8-785775012C74}"/>
                </a:ext>
              </a:extLst>
            </p:cNvPr>
            <p:cNvSpPr/>
            <p:nvPr/>
          </p:nvSpPr>
          <p:spPr>
            <a:xfrm>
              <a:off x="422282" y="4431619"/>
              <a:ext cx="4002831" cy="2017664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FC561E4C-8DED-F7B1-4DB8-E0CC40FDA502}"/>
                </a:ext>
              </a:extLst>
            </p:cNvPr>
            <p:cNvGrpSpPr/>
            <p:nvPr/>
          </p:nvGrpSpPr>
          <p:grpSpPr>
            <a:xfrm>
              <a:off x="795887" y="4826776"/>
              <a:ext cx="1490813" cy="1571106"/>
              <a:chOff x="6803760" y="826969"/>
              <a:chExt cx="1840760" cy="1939900"/>
            </a:xfrm>
          </p:grpSpPr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73BE18C7-126A-7FD2-8D63-DBEAE629C6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388" t="4507" r="29190" b="3224"/>
              <a:stretch/>
            </p:blipFill>
            <p:spPr>
              <a:xfrm>
                <a:off x="6803760" y="826969"/>
                <a:ext cx="1840760" cy="1939900"/>
              </a:xfrm>
              <a:prstGeom prst="rect">
                <a:avLst/>
              </a:prstGeom>
            </p:spPr>
          </p:pic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id="{7B32DA88-867D-A03C-1A57-6D5B2A8282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74858" y="1471320"/>
                <a:ext cx="0" cy="651198"/>
              </a:xfrm>
              <a:prstGeom prst="straightConnector1">
                <a:avLst/>
              </a:prstGeom>
              <a:ln w="44450">
                <a:solidFill>
                  <a:srgbClr val="FFFF00"/>
                </a:solidFill>
                <a:headEnd type="triangle" w="med" len="lg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9453554-1BBC-A720-66A3-7A91F5BCD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07149" y="4621728"/>
              <a:ext cx="1643319" cy="1634519"/>
            </a:xfrm>
            <a:prstGeom prst="rect">
              <a:avLst/>
            </a:prstGeom>
          </p:spPr>
        </p:pic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2326420-1AEE-C80C-70CD-0002175C427C}"/>
                </a:ext>
              </a:extLst>
            </p:cNvPr>
            <p:cNvSpPr txBox="1"/>
            <p:nvPr/>
          </p:nvSpPr>
          <p:spPr>
            <a:xfrm>
              <a:off x="422282" y="4423579"/>
              <a:ext cx="1490813" cy="369332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b="1" dirty="0">
                  <a:solidFill>
                    <a:srgbClr val="1313A1"/>
                  </a:solidFill>
                </a:rPr>
                <a:t>Pb</a:t>
              </a:r>
              <a:r>
                <a:rPr lang="en-US" altLang="zh-CN" b="1" baseline="30000" dirty="0">
                  <a:solidFill>
                    <a:srgbClr val="1313A1"/>
                  </a:solidFill>
                </a:rPr>
                <a:t>2+</a:t>
              </a:r>
              <a:r>
                <a:rPr lang="en-US" altLang="zh-CN" b="1" dirty="0">
                  <a:solidFill>
                    <a:srgbClr val="1313A1"/>
                  </a:solidFill>
                </a:rPr>
                <a:t> 6s</a:t>
              </a:r>
              <a:r>
                <a:rPr lang="en-US" altLang="zh-CN" b="1" baseline="30000" dirty="0">
                  <a:solidFill>
                    <a:srgbClr val="1313A1"/>
                  </a:solidFill>
                </a:rPr>
                <a:t>2</a:t>
              </a:r>
              <a:r>
                <a:rPr lang="en-US" altLang="zh-CN" b="1" dirty="0">
                  <a:solidFill>
                    <a:srgbClr val="1313A1"/>
                  </a:solidFill>
                </a:rPr>
                <a:t> LPE</a:t>
              </a:r>
              <a:endParaRPr lang="zh-CN" altLang="en-US" b="1" dirty="0">
                <a:solidFill>
                  <a:srgbClr val="1313A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3500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478433-5FE5-4D99-0C1B-56C52979A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ns</a:t>
            </a:r>
            <a:r>
              <a:rPr lang="en-US" altLang="zh-CN" baseline="30000" dirty="0"/>
              <a:t>2</a:t>
            </a:r>
            <a:r>
              <a:rPr lang="en-US" altLang="zh-CN" dirty="0"/>
              <a:t> Lone Pair Effect (LPE)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3DE54E0-BC88-4881-F283-D809427C3B1C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defTabSz="447675"/>
                <a:r>
                  <a:rPr lang="en-US" altLang="zh-CN" sz="2400" dirty="0">
                    <a:latin typeface="+mj-lt"/>
                  </a:rPr>
                  <a:t>Effects on Excited States</a:t>
                </a:r>
                <a:endParaRPr lang="en-US" altLang="zh-CN" dirty="0"/>
              </a:p>
              <a:p>
                <a:pPr defTabSz="447675"/>
                <a:r>
                  <a:rPr lang="en-US" altLang="zh-CN" b="1" dirty="0"/>
                  <a:t>Ground State</a:t>
                </a:r>
                <a:r>
                  <a:rPr lang="en-US" altLang="zh-CN" dirty="0"/>
                  <a:t>:</a:t>
                </a:r>
              </a:p>
              <a:p>
                <a:pPr defTabSz="447675"/>
                <a:r>
                  <a:rPr lang="en-US" altLang="zh-CN" dirty="0"/>
                  <a:t>	ns</a:t>
                </a:r>
                <a:r>
                  <a:rPr lang="en-US" altLang="zh-CN" baseline="30000" dirty="0"/>
                  <a:t>2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→</a:t>
                </a:r>
                <a:r>
                  <a:rPr lang="en-US" altLang="zh-CN" dirty="0"/>
                  <a:t> (</a:t>
                </a:r>
                <a:r>
                  <a:rPr lang="en-US" altLang="zh-CN" dirty="0" err="1"/>
                  <a:t>sp</a:t>
                </a:r>
                <a:r>
                  <a:rPr lang="en-US" altLang="zh-CN" dirty="0"/>
                  <a:t>)</a:t>
                </a:r>
                <a:r>
                  <a:rPr lang="en-US" altLang="zh-CN" baseline="30000" dirty="0"/>
                  <a:t>2</a:t>
                </a:r>
              </a:p>
              <a:p>
                <a:pPr defTabSz="447675"/>
                <a:r>
                  <a:rPr lang="en-US" altLang="zh-CN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1313A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1313A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b="0" i="1" smtClean="0">
                        <a:solidFill>
                          <a:srgbClr val="1313A1"/>
                        </a:solidFill>
                        <a:latin typeface="Cambria Math" panose="02040503050406030204" pitchFamily="18" charset="0"/>
                      </a:rPr>
                      <m:t>=−2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1313A1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1313A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1313A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1313A1"/>
                            </a:solidFill>
                            <a:latin typeface="Cambria Math" panose="02040503050406030204" pitchFamily="18" charset="0"/>
                          </a:rPr>
                          <m:t>𝐿𝑃𝐸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defTabSz="447675"/>
                <a:r>
                  <a:rPr lang="en-US" altLang="zh-CN" dirty="0"/>
                  <a:t>	LPE active</a:t>
                </a:r>
              </a:p>
              <a:p>
                <a:pPr defTabSz="447675"/>
                <a:endParaRPr lang="en-US" altLang="zh-CN" dirty="0"/>
              </a:p>
              <a:p>
                <a:pPr defTabSz="447675"/>
                <a:r>
                  <a:rPr lang="en-US" altLang="zh-CN" b="1" dirty="0"/>
                  <a:t>Excited State</a:t>
                </a:r>
                <a:r>
                  <a:rPr lang="en-US" altLang="zh-CN" dirty="0"/>
                  <a:t>:</a:t>
                </a:r>
              </a:p>
              <a:p>
                <a:pPr defTabSz="447675"/>
                <a:r>
                  <a:rPr lang="en-US" altLang="zh-CN" dirty="0"/>
                  <a:t>	ns</a:t>
                </a:r>
                <a:r>
                  <a:rPr lang="en-US" altLang="zh-CN" baseline="30000" dirty="0"/>
                  <a:t>1</a:t>
                </a:r>
                <a:r>
                  <a:rPr lang="en-US" altLang="zh-CN" dirty="0"/>
                  <a:t>np</a:t>
                </a:r>
                <a:r>
                  <a:rPr lang="en-US" altLang="zh-CN" baseline="30000" dirty="0"/>
                  <a:t>1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→</a:t>
                </a:r>
                <a:r>
                  <a:rPr lang="en-US" altLang="zh-CN" dirty="0"/>
                  <a:t> (</a:t>
                </a:r>
                <a:r>
                  <a:rPr lang="en-US" altLang="zh-CN" dirty="0" err="1"/>
                  <a:t>sp</a:t>
                </a:r>
                <a:r>
                  <a:rPr lang="en-US" altLang="zh-CN" dirty="0"/>
                  <a:t>)</a:t>
                </a:r>
                <a:r>
                  <a:rPr lang="en-US" altLang="zh-CN" baseline="30000" dirty="0"/>
                  <a:t>1</a:t>
                </a:r>
                <a:r>
                  <a:rPr lang="en-US" altLang="zh-CN" dirty="0"/>
                  <a:t>(</a:t>
                </a:r>
                <a:r>
                  <a:rPr lang="en-US" altLang="zh-CN" dirty="0" err="1"/>
                  <a:t>sp</a:t>
                </a:r>
                <a:r>
                  <a:rPr lang="en-US" altLang="zh-CN" dirty="0"/>
                  <a:t>*)</a:t>
                </a:r>
                <a:r>
                  <a:rPr lang="en-US" altLang="zh-CN" baseline="30000" dirty="0"/>
                  <a:t>1</a:t>
                </a:r>
              </a:p>
              <a:p>
                <a:pPr defTabSz="447675"/>
                <a:r>
                  <a:rPr lang="en-US" altLang="zh-CN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1313A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1313A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b="0" i="1" smtClean="0">
                        <a:solidFill>
                          <a:srgbClr val="1313A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dirty="0"/>
              </a:p>
              <a:p>
                <a:pPr defTabSz="447675"/>
                <a:r>
                  <a:rPr lang="en-US" altLang="zh-CN" dirty="0"/>
                  <a:t>	LPE inactive</a:t>
                </a:r>
              </a:p>
              <a:p>
                <a:pPr defTabSz="447675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3DE54E0-BC88-4881-F283-D809427C3B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765" t="-6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CED8653-76CF-68E1-B986-C3721D3916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B133692-447A-A1E8-2868-F8848D13DA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136" y="1135225"/>
            <a:ext cx="7577864" cy="52343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4E75432-0CB2-61FF-2932-EB110680ADAE}"/>
              </a:ext>
            </a:extLst>
          </p:cNvPr>
          <p:cNvSpPr txBox="1"/>
          <p:nvPr/>
        </p:nvSpPr>
        <p:spPr>
          <a:xfrm>
            <a:off x="0" y="6109548"/>
            <a:ext cx="5171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313A1"/>
                </a:solidFill>
                <a:latin typeface="+mj-lt"/>
              </a:rPr>
              <a:t>LPE enhances exciton-phonon coupling.</a:t>
            </a:r>
            <a:endParaRPr lang="zh-CN" altLang="en-US" sz="2000" b="1" dirty="0">
              <a:solidFill>
                <a:srgbClr val="1313A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85826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C08D486-5522-57E4-5D25-D9D605B60A35}"/>
              </a:ext>
            </a:extLst>
          </p:cNvPr>
          <p:cNvSpPr/>
          <p:nvPr/>
        </p:nvSpPr>
        <p:spPr>
          <a:xfrm>
            <a:off x="6155365" y="3774622"/>
            <a:ext cx="5978577" cy="2718319"/>
          </a:xfrm>
          <a:prstGeom prst="roundRect">
            <a:avLst>
              <a:gd name="adj" fmla="val 7056"/>
            </a:avLst>
          </a:prstGeom>
          <a:solidFill>
            <a:srgbClr val="E2E9FE"/>
          </a:solidFill>
          <a:ln w="19050">
            <a:solidFill>
              <a:srgbClr val="0026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DB320E2-2F0D-2AB3-9799-81F8B954748D}"/>
              </a:ext>
            </a:extLst>
          </p:cNvPr>
          <p:cNvSpPr/>
          <p:nvPr/>
        </p:nvSpPr>
        <p:spPr>
          <a:xfrm>
            <a:off x="6155366" y="982824"/>
            <a:ext cx="5978577" cy="2718319"/>
          </a:xfrm>
          <a:prstGeom prst="roundRect">
            <a:avLst>
              <a:gd name="adj" fmla="val 7056"/>
            </a:avLst>
          </a:prstGeom>
          <a:solidFill>
            <a:srgbClr val="E2FEE5"/>
          </a:solidFill>
          <a:ln w="19050">
            <a:solidFill>
              <a:srgbClr val="00A0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EC63521-53D6-C79D-F713-28BAA37D7E2E}"/>
              </a:ext>
            </a:extLst>
          </p:cNvPr>
          <p:cNvSpPr/>
          <p:nvPr/>
        </p:nvSpPr>
        <p:spPr>
          <a:xfrm>
            <a:off x="117422" y="3774622"/>
            <a:ext cx="5978577" cy="2718319"/>
          </a:xfrm>
          <a:prstGeom prst="roundRect">
            <a:avLst>
              <a:gd name="adj" fmla="val 7056"/>
            </a:avLst>
          </a:prstGeom>
          <a:solidFill>
            <a:srgbClr val="FEE2F3"/>
          </a:solidFill>
          <a:ln w="19050">
            <a:solidFill>
              <a:srgbClr val="A0005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2FC2800C-610F-69FA-E112-DECCC9EA5A87}"/>
              </a:ext>
            </a:extLst>
          </p:cNvPr>
          <p:cNvSpPr/>
          <p:nvPr/>
        </p:nvSpPr>
        <p:spPr>
          <a:xfrm>
            <a:off x="117423" y="982824"/>
            <a:ext cx="5978577" cy="2718319"/>
          </a:xfrm>
          <a:prstGeom prst="roundRect">
            <a:avLst>
              <a:gd name="adj" fmla="val 7056"/>
            </a:avLst>
          </a:prstGeom>
          <a:solidFill>
            <a:srgbClr val="FEECE2"/>
          </a:solidFill>
          <a:ln w="19050">
            <a:solidFill>
              <a:srgbClr val="A03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F0F0014-CB91-EB5D-AF50-576BB1B7A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 Exciton-Phonon Coupling (EPC)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051F77-4E30-3AFD-FC32-455D83277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altLang="zh-CN" i="1" dirty="0"/>
              <a:t>ACS Nano</a:t>
            </a:r>
            <a:r>
              <a:rPr lang="it-IT" altLang="zh-CN" dirty="0"/>
              <a:t> </a:t>
            </a:r>
            <a:r>
              <a:rPr lang="it-IT" altLang="zh-CN" b="1" dirty="0"/>
              <a:t>2020</a:t>
            </a:r>
            <a:r>
              <a:rPr lang="it-IT" altLang="zh-CN" dirty="0"/>
              <a:t>, 14, 3, 3621.    </a:t>
            </a:r>
            <a:r>
              <a:rPr lang="it-IT" altLang="zh-CN" i="1" dirty="0"/>
              <a:t>Acc. Chem. Res.</a:t>
            </a:r>
            <a:r>
              <a:rPr lang="it-IT" altLang="zh-CN" dirty="0"/>
              <a:t> </a:t>
            </a:r>
            <a:r>
              <a:rPr lang="it-IT" altLang="zh-CN" b="1" dirty="0"/>
              <a:t>2018</a:t>
            </a:r>
            <a:r>
              <a:rPr lang="it-IT" altLang="zh-CN" dirty="0"/>
              <a:t>, 51, 3, 619.    </a:t>
            </a:r>
            <a:r>
              <a:rPr lang="en-US" altLang="zh-CN" i="1" dirty="0"/>
              <a:t>Nat. Comm.</a:t>
            </a:r>
            <a:r>
              <a:rPr lang="en-US" altLang="zh-CN" dirty="0"/>
              <a:t> </a:t>
            </a:r>
            <a:r>
              <a:rPr lang="en-US" altLang="zh-CN" b="1" dirty="0"/>
              <a:t>2020</a:t>
            </a:r>
            <a:r>
              <a:rPr lang="en-US" altLang="zh-CN" dirty="0"/>
              <a:t>, 11, 2035.    </a:t>
            </a:r>
            <a:r>
              <a:rPr lang="it-IT" altLang="zh-CN" i="1" dirty="0"/>
              <a:t>ACS Nano</a:t>
            </a:r>
            <a:r>
              <a:rPr lang="it-IT" altLang="zh-CN" dirty="0"/>
              <a:t> </a:t>
            </a:r>
            <a:r>
              <a:rPr lang="it-IT" altLang="zh-CN" b="1" dirty="0"/>
              <a:t>2019</a:t>
            </a:r>
            <a:r>
              <a:rPr lang="it-IT" altLang="zh-CN" dirty="0"/>
              <a:t>, 13, 11, 12621–12629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2163261-E2E1-45EF-1B07-133791474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429" y="2149670"/>
            <a:ext cx="3193142" cy="319314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A43839A-9A88-89EB-D3C3-FFEE298768F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572" y="1093986"/>
            <a:ext cx="2844799" cy="248317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37D8AED-BAE4-F6AF-92DD-9CC916DE5D42}"/>
              </a:ext>
            </a:extLst>
          </p:cNvPr>
          <p:cNvSpPr txBox="1"/>
          <p:nvPr/>
        </p:nvSpPr>
        <p:spPr>
          <a:xfrm>
            <a:off x="3502794" y="1703301"/>
            <a:ext cx="20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+mj-lt"/>
              </a:rPr>
              <a:t>Emission Spectrum</a:t>
            </a:r>
            <a:endParaRPr lang="zh-CN" altLang="en-US" sz="2400" dirty="0">
              <a:latin typeface="+mj-lt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8319B18-69FF-8D6A-2747-7A88932003A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11173" y="1204410"/>
            <a:ext cx="2933666" cy="2258431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FFF74D0D-A3DF-C9AD-775C-BEA3D4C42F5F}"/>
              </a:ext>
            </a:extLst>
          </p:cNvPr>
          <p:cNvSpPr txBox="1"/>
          <p:nvPr/>
        </p:nvSpPr>
        <p:spPr>
          <a:xfrm>
            <a:off x="6865256" y="1602768"/>
            <a:ext cx="20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>
                <a:latin typeface="+mj-lt"/>
              </a:rPr>
              <a:t>Carrier</a:t>
            </a:r>
          </a:p>
          <a:p>
            <a:pPr algn="r"/>
            <a:r>
              <a:rPr lang="en-US" altLang="zh-CN" sz="2400" dirty="0">
                <a:latin typeface="+mj-lt"/>
              </a:rPr>
              <a:t>Self-Trapping</a:t>
            </a:r>
            <a:endParaRPr lang="zh-CN" altLang="en-US" sz="2400" dirty="0">
              <a:latin typeface="+mj-lt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0AEC4C3D-26A4-EE88-D328-A094B09E947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18044" y="3874762"/>
            <a:ext cx="3126795" cy="2526344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626488B9-F823-2CCF-6014-E6DDBFB04BAE}"/>
              </a:ext>
            </a:extLst>
          </p:cNvPr>
          <p:cNvSpPr txBox="1"/>
          <p:nvPr/>
        </p:nvSpPr>
        <p:spPr>
          <a:xfrm>
            <a:off x="6693875" y="4833122"/>
            <a:ext cx="20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>
                <a:latin typeface="+mj-lt"/>
              </a:rPr>
              <a:t>Exciton Transport</a:t>
            </a:r>
            <a:endParaRPr lang="zh-CN" altLang="en-US" sz="2400" dirty="0">
              <a:latin typeface="+mj-lt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B1BBB422-E80C-0FFC-28D3-019648B0F82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5987" y="3865470"/>
            <a:ext cx="2432259" cy="2532412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A02FABFA-D608-8F4C-9AE5-8585B4C2A892}"/>
              </a:ext>
            </a:extLst>
          </p:cNvPr>
          <p:cNvSpPr txBox="1"/>
          <p:nvPr/>
        </p:nvSpPr>
        <p:spPr>
          <a:xfrm>
            <a:off x="3077682" y="4833123"/>
            <a:ext cx="20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+mj-lt"/>
              </a:rPr>
              <a:t>Excited State Dynamics</a:t>
            </a:r>
            <a:endParaRPr lang="zh-CN" alt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58811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C4C447-262C-14E5-852A-B5CE2B6C0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1.5 Research Overview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7E76928-6DC5-52D0-8238-6BEA3250DB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8F5FB48-C114-296B-2852-BFE6964445B8}"/>
              </a:ext>
            </a:extLst>
          </p:cNvPr>
          <p:cNvSpPr/>
          <p:nvPr/>
        </p:nvSpPr>
        <p:spPr>
          <a:xfrm>
            <a:off x="437854" y="2862943"/>
            <a:ext cx="2662335" cy="1132114"/>
          </a:xfrm>
          <a:prstGeom prst="roundRect">
            <a:avLst/>
          </a:prstGeom>
          <a:solidFill>
            <a:srgbClr val="EDFDED"/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+mj-lt"/>
              </a:rPr>
              <a:t>ns</a:t>
            </a:r>
            <a:r>
              <a:rPr lang="en-US" altLang="zh-CN" sz="2800" baseline="30000" dirty="0">
                <a:solidFill>
                  <a:schemeClr val="tx1"/>
                </a:solidFill>
                <a:latin typeface="+mj-lt"/>
              </a:rPr>
              <a:t>2</a:t>
            </a:r>
            <a:r>
              <a:rPr lang="en-US" altLang="zh-CN" sz="2800" dirty="0">
                <a:solidFill>
                  <a:schemeClr val="tx1"/>
                </a:solidFill>
                <a:latin typeface="+mj-lt"/>
              </a:rPr>
              <a:t> Lone Pair</a:t>
            </a:r>
          </a:p>
          <a:p>
            <a:pPr algn="ctr"/>
            <a:r>
              <a:rPr lang="en-US" altLang="zh-CN" sz="2800" dirty="0">
                <a:solidFill>
                  <a:schemeClr val="tx1"/>
                </a:solidFill>
                <a:latin typeface="+mj-lt"/>
              </a:rPr>
              <a:t>Effect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A9A0051-8F6D-15E2-5609-BE97D79629E5}"/>
              </a:ext>
            </a:extLst>
          </p:cNvPr>
          <p:cNvCxnSpPr>
            <a:cxnSpLocks/>
          </p:cNvCxnSpPr>
          <p:nvPr/>
        </p:nvCxnSpPr>
        <p:spPr>
          <a:xfrm>
            <a:off x="6566263" y="1230913"/>
            <a:ext cx="1368586" cy="2193192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61A653-DC6F-5909-7700-9E55A536D324}"/>
              </a:ext>
            </a:extLst>
          </p:cNvPr>
          <p:cNvCxnSpPr>
            <a:cxnSpLocks/>
          </p:cNvCxnSpPr>
          <p:nvPr/>
        </p:nvCxnSpPr>
        <p:spPr>
          <a:xfrm flipH="1">
            <a:off x="7934849" y="1871692"/>
            <a:ext cx="2702447" cy="1552413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731CC74B-6F37-C037-D0AE-090B8275C5B4}"/>
              </a:ext>
            </a:extLst>
          </p:cNvPr>
          <p:cNvCxnSpPr>
            <a:cxnSpLocks/>
          </p:cNvCxnSpPr>
          <p:nvPr/>
        </p:nvCxnSpPr>
        <p:spPr>
          <a:xfrm flipV="1">
            <a:off x="7406245" y="3424105"/>
            <a:ext cx="528604" cy="2357360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D7D8B49-59EF-B2FB-FFF3-88312FC20FF9}"/>
              </a:ext>
            </a:extLst>
          </p:cNvPr>
          <p:cNvCxnSpPr>
            <a:cxnSpLocks/>
          </p:cNvCxnSpPr>
          <p:nvPr/>
        </p:nvCxnSpPr>
        <p:spPr>
          <a:xfrm flipH="1" flipV="1">
            <a:off x="7934849" y="3424105"/>
            <a:ext cx="2016808" cy="1102385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3F1B0C78-F07A-F23D-8CE4-F2ABA67C945B}"/>
              </a:ext>
            </a:extLst>
          </p:cNvPr>
          <p:cNvSpPr txBox="1"/>
          <p:nvPr/>
        </p:nvSpPr>
        <p:spPr>
          <a:xfrm>
            <a:off x="10043207" y="4319600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......</a:t>
            </a:r>
            <a:endParaRPr lang="zh-CN" altLang="en-US" sz="3600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857E014-F1EA-A0DC-6786-B8EDD6B0BF33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00189" y="3429000"/>
            <a:ext cx="3503493" cy="0"/>
          </a:xfrm>
          <a:prstGeom prst="straightConnector1">
            <a:avLst/>
          </a:prstGeom>
          <a:ln w="1143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F5B7CDCC-E8F0-EE83-C370-77D2BA4699D2}"/>
              </a:ext>
            </a:extLst>
          </p:cNvPr>
          <p:cNvSpPr txBox="1"/>
          <p:nvPr/>
        </p:nvSpPr>
        <p:spPr>
          <a:xfrm>
            <a:off x="4175483" y="2293113"/>
            <a:ext cx="91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00B0F0"/>
                </a:solidFill>
                <a:latin typeface="+mj-lt"/>
              </a:rPr>
              <a:t>?</a:t>
            </a:r>
            <a:endParaRPr lang="zh-CN" altLang="en-US" sz="7200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75D9ABC2-DAA6-15B3-CD82-05377A936350}"/>
              </a:ext>
            </a:extLst>
          </p:cNvPr>
          <p:cNvSpPr/>
          <p:nvPr/>
        </p:nvSpPr>
        <p:spPr>
          <a:xfrm>
            <a:off x="6603682" y="2862943"/>
            <a:ext cx="2662335" cy="1132114"/>
          </a:xfrm>
          <a:prstGeom prst="roundRect">
            <a:avLst/>
          </a:prstGeom>
          <a:solidFill>
            <a:srgbClr val="FBF2DB"/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+mj-lt"/>
              </a:rPr>
              <a:t>Photophysical Properties</a:t>
            </a:r>
            <a:endParaRPr lang="zh-CN" altLang="en-US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B1C8813-36D9-8168-DAC5-9B4BE691D6F4}"/>
              </a:ext>
            </a:extLst>
          </p:cNvPr>
          <p:cNvSpPr/>
          <p:nvPr/>
        </p:nvSpPr>
        <p:spPr>
          <a:xfrm>
            <a:off x="6361723" y="5289096"/>
            <a:ext cx="2071077" cy="984739"/>
          </a:xfrm>
          <a:prstGeom prst="ellipse">
            <a:avLst/>
          </a:prstGeom>
          <a:solidFill>
            <a:srgbClr val="FBF2DB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+mj-lt"/>
              </a:rPr>
              <a:t>Coherent Phonons</a:t>
            </a:r>
            <a:endParaRPr lang="zh-CN" alt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65B83B5-3637-9180-1E5D-F26F7BD59F36}"/>
              </a:ext>
            </a:extLst>
          </p:cNvPr>
          <p:cNvSpPr/>
          <p:nvPr/>
        </p:nvSpPr>
        <p:spPr>
          <a:xfrm>
            <a:off x="9601758" y="1346771"/>
            <a:ext cx="2071077" cy="984739"/>
          </a:xfrm>
          <a:prstGeom prst="ellipse">
            <a:avLst/>
          </a:prstGeom>
          <a:solidFill>
            <a:srgbClr val="FBF2DB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+mj-lt"/>
              </a:rPr>
              <a:t>Exciton</a:t>
            </a:r>
          </a:p>
          <a:p>
            <a:pPr algn="ctr"/>
            <a:r>
              <a:rPr lang="en-US" altLang="zh-CN" sz="2000" dirty="0">
                <a:solidFill>
                  <a:schemeClr val="tx1"/>
                </a:solidFill>
                <a:latin typeface="+mj-lt"/>
              </a:rPr>
              <a:t>Diffusivity</a:t>
            </a:r>
            <a:endParaRPr lang="zh-CN" alt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8FE955C-D5FF-1F8F-EB48-20D44A6BA55B}"/>
              </a:ext>
            </a:extLst>
          </p:cNvPr>
          <p:cNvSpPr/>
          <p:nvPr/>
        </p:nvSpPr>
        <p:spPr>
          <a:xfrm>
            <a:off x="5568143" y="738544"/>
            <a:ext cx="2071077" cy="984739"/>
          </a:xfrm>
          <a:prstGeom prst="ellipse">
            <a:avLst/>
          </a:prstGeom>
          <a:solidFill>
            <a:srgbClr val="FBF2DB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+mj-lt"/>
              </a:rPr>
              <a:t>Light Emission</a:t>
            </a:r>
            <a:endParaRPr lang="zh-CN" alt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6BB8EFA-01D1-A03A-4A2F-287F6F9B0053}"/>
              </a:ext>
            </a:extLst>
          </p:cNvPr>
          <p:cNvSpPr txBox="1"/>
          <p:nvPr/>
        </p:nvSpPr>
        <p:spPr>
          <a:xfrm>
            <a:off x="3020283" y="3630793"/>
            <a:ext cx="3583398" cy="1059008"/>
          </a:xfrm>
          <a:prstGeom prst="rect">
            <a:avLst/>
          </a:prstGeom>
          <a:gradFill flip="none" rotWithShape="1">
            <a:gsLst>
              <a:gs pos="0">
                <a:srgbClr val="FB474D">
                  <a:alpha val="25000"/>
                </a:srgbClr>
              </a:gs>
              <a:gs pos="86000">
                <a:srgbClr val="FB474D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Influence?</a:t>
            </a:r>
          </a:p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Mechanism?</a:t>
            </a:r>
          </a:p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Structure-property Relationship?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5630076"/>
      </p:ext>
    </p:extLst>
  </p:cSld>
  <p:clrMapOvr>
    <a:masterClrMapping/>
  </p:clrMapOvr>
</p:sld>
</file>

<file path=ppt/theme/theme1.xml><?xml version="1.0" encoding="utf-8"?>
<a:theme xmlns:a="http://schemas.openxmlformats.org/drawingml/2006/main" name="Transition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G2023Mar">
      <a:majorFont>
        <a:latin typeface="Arial"/>
        <a:ea typeface="黑体"/>
        <a:cs typeface=""/>
      </a:majorFont>
      <a:minorFont>
        <a:latin typeface="Times New Roman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G2023Mar">
      <a:majorFont>
        <a:latin typeface="Arial"/>
        <a:ea typeface="黑体"/>
        <a:cs typeface=""/>
      </a:majorFont>
      <a:minorFont>
        <a:latin typeface="Times New Roman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2274</TotalTime>
  <Words>2548</Words>
  <Application>Microsoft Office PowerPoint</Application>
  <PresentationFormat>宽屏</PresentationFormat>
  <Paragraphs>561</Paragraphs>
  <Slides>43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43</vt:i4>
      </vt:variant>
    </vt:vector>
  </HeadingPairs>
  <TitlesOfParts>
    <vt:vector size="51" baseType="lpstr">
      <vt:lpstr>等线</vt:lpstr>
      <vt:lpstr>Arial</vt:lpstr>
      <vt:lpstr>Arial Black</vt:lpstr>
      <vt:lpstr>Arial Narrow</vt:lpstr>
      <vt:lpstr>Cambria Math</vt:lpstr>
      <vt:lpstr>Times New Roman</vt:lpstr>
      <vt:lpstr>Transitions</vt:lpstr>
      <vt:lpstr>Contents</vt:lpstr>
      <vt:lpstr>PowerPoint 演示文稿</vt:lpstr>
      <vt:lpstr>PowerPoint 演示文稿</vt:lpstr>
      <vt:lpstr>1.1 Why 2D Halide Perovskite?</vt:lpstr>
      <vt:lpstr>1.2 2D Halide Perovskites</vt:lpstr>
      <vt:lpstr>1.3 ns2 Lone Pair Effect (LPE)</vt:lpstr>
      <vt:lpstr>1.3 ns2 Lone Pair Effect (LPE)</vt:lpstr>
      <vt:lpstr>1.3 ns2 Lone Pair Effect (LPE)</vt:lpstr>
      <vt:lpstr>1.4 Exciton-Phonon Coupling (EPC)</vt:lpstr>
      <vt:lpstr>1.5 Research Overview</vt:lpstr>
      <vt:lpstr>1.5 Research Overview</vt:lpstr>
      <vt:lpstr>PowerPoint 演示文稿</vt:lpstr>
      <vt:lpstr>2.1 Origin of ns2 LPE</vt:lpstr>
      <vt:lpstr>2.1 Origin of ns2 LPE</vt:lpstr>
      <vt:lpstr>2.2 Correlating ns2 LPE with PLQY</vt:lpstr>
      <vt:lpstr>2.2 Correlating ns2 LPE with PLQY</vt:lpstr>
      <vt:lpstr>2.2 Correlating ns2 LPE with PLQY</vt:lpstr>
      <vt:lpstr>Details of this work are available online:</vt:lpstr>
      <vt:lpstr>2.3 Measuring Exciton Diffusivity</vt:lpstr>
      <vt:lpstr>2.3 Measuring Exciton Diffusivity</vt:lpstr>
      <vt:lpstr>PowerPoint 演示文稿</vt:lpstr>
      <vt:lpstr>3.1 ns2 LPE in Other Halide Perovskites</vt:lpstr>
      <vt:lpstr>3.1 ns2 LPE in Other Halide Perovskites</vt:lpstr>
      <vt:lpstr>3.2 Measuring Exciton Diffusivity</vt:lpstr>
      <vt:lpstr>3.2 Measuring Exciton Diffusivity</vt:lpstr>
      <vt:lpstr>3.3 LPE-related Phase Transition</vt:lpstr>
      <vt:lpstr>3.3 LPE-related Phase Transition</vt:lpstr>
      <vt:lpstr>PowerPoint 演示文稿</vt:lpstr>
      <vt:lpstr>PowerPoint 演示文稿</vt:lpstr>
      <vt:lpstr>1.1 2D Halide Perovskites</vt:lpstr>
      <vt:lpstr>1.1 2D Halide Perovskites</vt:lpstr>
      <vt:lpstr>1.3 Exciton-Phonon Coupling (EPC)</vt:lpstr>
      <vt:lpstr>1.5 Exciton Diffusion</vt:lpstr>
      <vt:lpstr>2.1 Structural Distortions in 2D LHP</vt:lpstr>
      <vt:lpstr>2.1 Structural Distortions in 2D LHP</vt:lpstr>
      <vt:lpstr>2.2 Origin of ns2 LPE</vt:lpstr>
      <vt:lpstr>2.2 Electron Localization Function (ELF)</vt:lpstr>
      <vt:lpstr>2.4 ns2 LPE and Exciton-Phonon Coupling</vt:lpstr>
      <vt:lpstr>2.4 ns2 LPE and Exciton-Phonon Coupling</vt:lpstr>
      <vt:lpstr>2.3 Measuring Exciton Diffusivity</vt:lpstr>
      <vt:lpstr>2.7 Impact of Trap States</vt:lpstr>
      <vt:lpstr>2.8 Exciton Diffusion Dynamics</vt:lpstr>
      <vt:lpstr>3.4 Hypothesis of Trapped Exciton Diffusion</vt:lpstr>
      <vt:lpstr>3.4 Hypothesis of Trapped Exciton Diffusion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Goo Ceress</dc:creator>
  <cp:lastModifiedBy>Goo Ceress</cp:lastModifiedBy>
  <cp:revision>463</cp:revision>
  <dcterms:created xsi:type="dcterms:W3CDTF">2023-03-19T06:04:40Z</dcterms:created>
  <dcterms:modified xsi:type="dcterms:W3CDTF">2023-09-15T02:29:22Z</dcterms:modified>
</cp:coreProperties>
</file>